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6"/>
  </p:notesMasterIdLst>
  <p:handoutMasterIdLst>
    <p:handoutMasterId r:id="rId67"/>
  </p:handoutMasterIdLst>
  <p:sldIdLst>
    <p:sldId id="256" r:id="rId5"/>
    <p:sldId id="711" r:id="rId6"/>
    <p:sldId id="712" r:id="rId7"/>
    <p:sldId id="715" r:id="rId8"/>
    <p:sldId id="716" r:id="rId9"/>
    <p:sldId id="772" r:id="rId10"/>
    <p:sldId id="767" r:id="rId11"/>
    <p:sldId id="766" r:id="rId12"/>
    <p:sldId id="773" r:id="rId13"/>
    <p:sldId id="774" r:id="rId14"/>
    <p:sldId id="768" r:id="rId15"/>
    <p:sldId id="777" r:id="rId16"/>
    <p:sldId id="778" r:id="rId17"/>
    <p:sldId id="779" r:id="rId18"/>
    <p:sldId id="775" r:id="rId19"/>
    <p:sldId id="781" r:id="rId20"/>
    <p:sldId id="776" r:id="rId21"/>
    <p:sldId id="769" r:id="rId22"/>
    <p:sldId id="782" r:id="rId23"/>
    <p:sldId id="788" r:id="rId24"/>
    <p:sldId id="789" r:id="rId25"/>
    <p:sldId id="790" r:id="rId26"/>
    <p:sldId id="791" r:id="rId27"/>
    <p:sldId id="792" r:id="rId28"/>
    <p:sldId id="793" r:id="rId29"/>
    <p:sldId id="794" r:id="rId30"/>
    <p:sldId id="795" r:id="rId31"/>
    <p:sldId id="800" r:id="rId32"/>
    <p:sldId id="801" r:id="rId33"/>
    <p:sldId id="802" r:id="rId34"/>
    <p:sldId id="803" r:id="rId35"/>
    <p:sldId id="804" r:id="rId36"/>
    <p:sldId id="805" r:id="rId37"/>
    <p:sldId id="806" r:id="rId38"/>
    <p:sldId id="807" r:id="rId39"/>
    <p:sldId id="808" r:id="rId40"/>
    <p:sldId id="809" r:id="rId41"/>
    <p:sldId id="810" r:id="rId42"/>
    <p:sldId id="812" r:id="rId43"/>
    <p:sldId id="813" r:id="rId44"/>
    <p:sldId id="796" r:id="rId45"/>
    <p:sldId id="797" r:id="rId46"/>
    <p:sldId id="798" r:id="rId47"/>
    <p:sldId id="799" r:id="rId48"/>
    <p:sldId id="787" r:id="rId49"/>
    <p:sldId id="814" r:id="rId50"/>
    <p:sldId id="815" r:id="rId51"/>
    <p:sldId id="816" r:id="rId52"/>
    <p:sldId id="817" r:id="rId53"/>
    <p:sldId id="819" r:id="rId54"/>
    <p:sldId id="820" r:id="rId55"/>
    <p:sldId id="821" r:id="rId56"/>
    <p:sldId id="822" r:id="rId57"/>
    <p:sldId id="823" r:id="rId58"/>
    <p:sldId id="824" r:id="rId59"/>
    <p:sldId id="825" r:id="rId60"/>
    <p:sldId id="826" r:id="rId61"/>
    <p:sldId id="827" r:id="rId62"/>
    <p:sldId id="828" r:id="rId63"/>
    <p:sldId id="829" r:id="rId64"/>
    <p:sldId id="830" r:id="rId65"/>
  </p:sldIdLst>
  <p:sldSz cx="9144000" cy="6858000" type="screen4x3"/>
  <p:notesSz cx="9928225" cy="6797675"/>
  <p:custDataLst>
    <p:tags r:id="rId6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9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7/13/2017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6117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228119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727317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9500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934387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740063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546158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836891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6174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924064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29197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185618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296660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7853588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763790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6106174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1709639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311229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5764526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02387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2055902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0451314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7107442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8839804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5975028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5033576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3979881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4738951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40806532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597472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3677487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5098600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5780168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2094777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4780740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5854412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0424832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471216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5263039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820713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6297957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6525328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8418825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8045460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40064355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2563619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0699066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7158601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8781059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313596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9295786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8937729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919870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539625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733807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48.xml"/><Relationship Id="rId5" Type="http://schemas.openxmlformats.org/officeDocument/2006/relationships/slide" Target="../slides/slide18.xml"/><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524328" y="620688"/>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Exam Questions</a:t>
            </a:r>
            <a:endParaRPr lang="en-GB" sz="11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24103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4.1 –</a:t>
            </a:r>
            <a:r>
              <a:rPr lang="en-GB" sz="1100" b="1" baseline="0" dirty="0" smtClean="0">
                <a:latin typeface="Arial" panose="020B0604020202020204" pitchFamily="34" charset="0"/>
                <a:cs typeface="Arial" panose="020B0604020202020204" pitchFamily="34" charset="0"/>
              </a:rPr>
              <a:t> </a:t>
            </a:r>
            <a:r>
              <a:rPr lang="en-GB" sz="1100" b="1" dirty="0" smtClean="0">
                <a:latin typeface="Arial" panose="020B0604020202020204" pitchFamily="34" charset="0"/>
                <a:cs typeface="Arial" panose="020B0604020202020204" pitchFamily="34" charset="0"/>
              </a:rPr>
              <a:t>Market Research Information</a:t>
            </a:r>
            <a:endParaRPr lang="en-GB" sz="11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2689237" y="620688"/>
            <a:ext cx="192932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4.2 – Decision Making Tools</a:t>
            </a:r>
            <a:endParaRPr lang="en-GB" sz="11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4680011" y="620688"/>
            <a:ext cx="149187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4.3 –</a:t>
            </a:r>
            <a:r>
              <a:rPr lang="en-GB" sz="1100" b="1" baseline="0" dirty="0" smtClean="0">
                <a:latin typeface="Arial" panose="020B0604020202020204" pitchFamily="34" charset="0"/>
                <a:cs typeface="Arial" panose="020B0604020202020204" pitchFamily="34" charset="0"/>
              </a:rPr>
              <a:t> </a:t>
            </a:r>
            <a:r>
              <a:rPr lang="en-GB" sz="1100" b="1" dirty="0" smtClean="0">
                <a:latin typeface="Arial" panose="020B0604020202020204" pitchFamily="34" charset="0"/>
                <a:cs typeface="Arial" panose="020B0604020202020204" pitchFamily="34" charset="0"/>
              </a:rPr>
              <a:t>Considerations</a:t>
            </a:r>
            <a:endParaRPr lang="en-GB" sz="11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6233334" y="620688"/>
            <a:ext cx="12295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4.4 –</a:t>
            </a:r>
            <a:r>
              <a:rPr lang="en-GB" sz="1100" b="1" baseline="0" dirty="0" smtClean="0">
                <a:latin typeface="Arial" panose="020B0604020202020204" pitchFamily="34" charset="0"/>
                <a:cs typeface="Arial" panose="020B0604020202020204" pitchFamily="34" charset="0"/>
              </a:rPr>
              <a:t> </a:t>
            </a:r>
            <a:r>
              <a:rPr lang="en-GB" sz="1100" b="1" dirty="0" smtClean="0">
                <a:latin typeface="Arial" panose="020B0604020202020204" pitchFamily="34" charset="0"/>
                <a:cs typeface="Arial" panose="020B0604020202020204" pitchFamily="34" charset="0"/>
              </a:rPr>
              <a:t>Constraints</a:t>
            </a:r>
            <a:endParaRPr lang="en-GB" sz="11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2.mp4"/><Relationship Id="rId7" Type="http://schemas.openxmlformats.org/officeDocument/2006/relationships/image" Target="../media/image13.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2.xml"/><Relationship Id="rId11" Type="http://schemas.openxmlformats.org/officeDocument/2006/relationships/hyperlink" Target="LO4%20-%20Tasks/4.2%20-%20Boston%20matrix.mp4" TargetMode="External"/><Relationship Id="rId5" Type="http://schemas.openxmlformats.org/officeDocument/2006/relationships/slideLayout" Target="../slideLayouts/slideLayout4.xml"/><Relationship Id="rId10" Type="http://schemas.openxmlformats.org/officeDocument/2006/relationships/hyperlink" Target="LO4%20-%20Tasks/4.2%20-%20Marketing-%20The%20Boston%20Matrix.mp4" TargetMode="External"/><Relationship Id="rId4" Type="http://schemas.openxmlformats.org/officeDocument/2006/relationships/video" Target="../media/media2.mp4"/><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2.mp4"/><Relationship Id="rId7" Type="http://schemas.openxmlformats.org/officeDocument/2006/relationships/image" Target="../media/image13.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3.xml"/><Relationship Id="rId11" Type="http://schemas.openxmlformats.org/officeDocument/2006/relationships/hyperlink" Target="LO4%20-%20Tasks/4.2%20-%20Boston%20matrix.mp4" TargetMode="External"/><Relationship Id="rId5" Type="http://schemas.openxmlformats.org/officeDocument/2006/relationships/slideLayout" Target="../slideLayouts/slideLayout4.xml"/><Relationship Id="rId10" Type="http://schemas.openxmlformats.org/officeDocument/2006/relationships/hyperlink" Target="LO4%20-%20Tasks/4.2%20-%20Marketing-%20The%20Boston%20Matrix.mp4" TargetMode="External"/><Relationship Id="rId4" Type="http://schemas.openxmlformats.org/officeDocument/2006/relationships/video" Target="../media/media2.mp4"/><Relationship Id="rId9"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media" Target="../media/media4.mp4"/><Relationship Id="rId7" Type="http://schemas.openxmlformats.org/officeDocument/2006/relationships/image" Target="../media/image16.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16.xml"/><Relationship Id="rId5" Type="http://schemas.openxmlformats.org/officeDocument/2006/relationships/slideLayout" Target="../slideLayouts/slideLayout4.xml"/><Relationship Id="rId10" Type="http://schemas.openxmlformats.org/officeDocument/2006/relationships/hyperlink" Target="LO4%20-%20Tasks/4.2%20-%20Porter's%20Five%20Forces%20Model%20-%20Airline%20Industry.mp4" TargetMode="External"/><Relationship Id="rId4" Type="http://schemas.openxmlformats.org/officeDocument/2006/relationships/video" Target="../media/media4.mp4"/><Relationship Id="rId9" Type="http://schemas.openxmlformats.org/officeDocument/2006/relationships/hyperlink" Target="LO4%20-%20Tasks/4.2%20-%20Porters%205%20Forces%20Tutorial.mp4"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9.jpe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hyperlink" Target="LO4%20-%20Tasks/4.2%20-%20Porter's%20Generic%20Strategies.mp4" TargetMode="External"/><Relationship Id="rId5" Type="http://schemas.openxmlformats.org/officeDocument/2006/relationships/image" Target="../media/image18.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hyperlink" Target="https://www.theguardian.com/business/2014/dec/22/kingfisher-china-diy-bq" TargetMode="External"/><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hyperlink" Target="https://www.theguardian.com/business/2014/dec/22/kingfisher-china-diy-bq" TargetMode="External"/><Relationship Id="rId5" Type="http://schemas.openxmlformats.org/officeDocument/2006/relationships/image" Target="../media/image22.jpe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26.pn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hyperlink" Target="LO4%20-%20Tasks/4.3%20-%20What%20are%20distribution%20channels.mp4"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LO4%20-%20Tasks/4.3%20-%20What%20are%20distribution%20channels.mp4"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hyperlink" Target="LO4%20-%20Tasks/4.3%20-%20What%20are%20distribution%20channels.mp4"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LO4%20-%20Tasks/4.3%20-%20What%20are%20distribution%20channels.mp4"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LO4%20-%20Tasks/4.3%20&#8211;%20Distribution.docx" TargetMode="External"/><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LO4%20-%20Tasks/4.3%20&#8211;%20Distribution.docx" TargetMode="External"/><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1.png"/><Relationship Id="rId7" Type="http://schemas.openxmlformats.org/officeDocument/2006/relationships/hyperlink" Target="http://www.theclever.com/the-20-worst-companies-in-the-world-to-work-for/" TargetMode="External"/><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hyperlink" Target="http://www.ethicalconsumer.org/shoppingethically/topethicaltips/top5ethicalhighstreetshops.aspx" TargetMode="External"/><Relationship Id="rId4" Type="http://schemas.openxmlformats.org/officeDocument/2006/relationships/image" Target="../media/image12.png"/></Relationships>
</file>

<file path=ppt/slides/_rels/slide4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1.png"/><Relationship Id="rId7" Type="http://schemas.openxmlformats.org/officeDocument/2006/relationships/hyperlink" Target="http://www.theclever.com/the-20-worst-companies-in-the-world-to-work-for/" TargetMode="External"/><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hyperlink" Target="http://www.ethicalconsumer.org/shoppingethically/topethicaltips/top5ethicalhighstreetshops.aspx" TargetMode="External"/><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hyperlink" Target="http://www.thedrum.com/news/2016/07/27/how-benetton-moved-shockvertising-be-never-shocking" TargetMode="External"/><Relationship Id="rId7"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hyperlink" Target="https://www.youtube.com/watch?v=g5KgZPNVKAg" TargetMode="External"/><Relationship Id="rId4" Type="http://schemas.openxmlformats.org/officeDocument/2006/relationships/image" Target="../media/image44.jpeg"/><Relationship Id="rId9" Type="http://schemas.openxmlformats.org/officeDocument/2006/relationships/image" Target="../media/image48.jpeg"/></Relationships>
</file>

<file path=ppt/slides/_rels/slide49.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hyperlink" Target="http://www.thedrum.com/news/2016/07/27/how-benetton-moved-shockvertising-be-never-shocking" TargetMode="External"/><Relationship Id="rId7" Type="http://schemas.openxmlformats.org/officeDocument/2006/relationships/image" Target="../media/image46.jpeg"/><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hyperlink" Target="https://www.youtube.com/watch?v=g5KgZPNVKAg" TargetMode="External"/><Relationship Id="rId4" Type="http://schemas.openxmlformats.org/officeDocument/2006/relationships/image" Target="../media/image44.jpeg"/><Relationship Id="rId9" Type="http://schemas.openxmlformats.org/officeDocument/2006/relationships/image" Target="../media/image4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44522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LO4 -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Understand how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Marketing Information informs Business Decisions</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03 – Business Decisions</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709255"/>
          </a:xfrm>
          <a:prstGeom prst="rect">
            <a:avLst/>
          </a:prstGeom>
        </p:spPr>
        <p:txBody>
          <a:bodyPr wrap="square">
            <a:spAutoFit/>
          </a:bodyPr>
          <a:lstStyle/>
          <a:p>
            <a:pPr marL="360363" lvl="1" indent="-342900">
              <a:spcAft>
                <a:spcPts val="600"/>
              </a:spcAft>
              <a:buClr>
                <a:srgbClr val="00B050"/>
              </a:buClr>
              <a:buFont typeface="Wingdings" panose="05000000000000000000" pitchFamily="2" charset="2"/>
              <a:buChar char="§"/>
            </a:pPr>
            <a:r>
              <a:rPr lang="en-US" sz="1500" b="1" dirty="0" smtClean="0"/>
              <a:t>Use </a:t>
            </a:r>
            <a:r>
              <a:rPr lang="en-US" sz="1500" b="1" dirty="0"/>
              <a:t>Time Series Analysis to calculate and </a:t>
            </a:r>
            <a:r>
              <a:rPr lang="en-US" sz="1500" b="1" dirty="0" smtClean="0"/>
              <a:t>interpret </a:t>
            </a:r>
            <a:r>
              <a:rPr lang="en-US" sz="1500" b="1" dirty="0"/>
              <a:t>moving averages </a:t>
            </a:r>
            <a:r>
              <a:rPr lang="en-US" sz="1500" dirty="0"/>
              <a:t>- Time series data often arise when monitoring industrial processes or tracking corporate business </a:t>
            </a:r>
            <a:r>
              <a:rPr lang="en-US" sz="1500" dirty="0" smtClean="0"/>
              <a:t>dealings. </a:t>
            </a:r>
            <a:r>
              <a:rPr lang="en-US" sz="1500" dirty="0"/>
              <a:t>The essential difference between modeling data via time series methods or using the process monitoring methods </a:t>
            </a:r>
            <a:r>
              <a:rPr lang="en-US" sz="1500" dirty="0" smtClean="0"/>
              <a:t>is that Time </a:t>
            </a:r>
            <a:r>
              <a:rPr lang="en-US" sz="1500" dirty="0"/>
              <a:t>series analysis accounts for the fact that data points taken over time may have an internal structure (such as autocorrelation, trend or seasonal variation) that should be accounted for</a:t>
            </a:r>
            <a:r>
              <a:rPr lang="en-US" sz="1500" dirty="0" smtClean="0"/>
              <a:t>.</a:t>
            </a:r>
          </a:p>
          <a:p>
            <a:pPr marL="360363" lvl="1" indent="-342900">
              <a:spcAft>
                <a:spcPts val="600"/>
              </a:spcAft>
              <a:buClr>
                <a:srgbClr val="00B050"/>
              </a:buClr>
              <a:buFont typeface="Wingdings" panose="05000000000000000000" pitchFamily="2" charset="2"/>
              <a:buChar char="§"/>
            </a:pPr>
            <a:endParaRPr lang="en-US" sz="1500" dirty="0"/>
          </a:p>
          <a:p>
            <a:pPr marL="360363" lvl="1" indent="-342900">
              <a:spcAft>
                <a:spcPts val="600"/>
              </a:spcAft>
              <a:buClr>
                <a:srgbClr val="00B050"/>
              </a:buClr>
              <a:buFont typeface="Wingdings" panose="05000000000000000000" pitchFamily="2" charset="2"/>
              <a:buChar char="§"/>
            </a:pPr>
            <a:endParaRPr lang="en-US" sz="1500" dirty="0" smtClean="0"/>
          </a:p>
          <a:p>
            <a:pPr marL="360363" lvl="1" indent="-342900">
              <a:spcAft>
                <a:spcPts val="600"/>
              </a:spcAft>
              <a:buClr>
                <a:srgbClr val="00B050"/>
              </a:buClr>
              <a:buFont typeface="Wingdings" panose="05000000000000000000" pitchFamily="2" charset="2"/>
              <a:buChar char="§"/>
            </a:pPr>
            <a:endParaRPr lang="en-US" sz="1500" dirty="0"/>
          </a:p>
          <a:p>
            <a:pPr marL="360363" lvl="1" indent="-342900">
              <a:spcAft>
                <a:spcPts val="600"/>
              </a:spcAft>
              <a:buClr>
                <a:srgbClr val="00B050"/>
              </a:buClr>
              <a:buFont typeface="Wingdings" panose="05000000000000000000" pitchFamily="2" charset="2"/>
              <a:buChar char="§"/>
            </a:pPr>
            <a:endParaRPr lang="en-US" sz="1500" dirty="0" smtClean="0"/>
          </a:p>
          <a:p>
            <a:pPr marL="360363" lvl="1" indent="-342900">
              <a:spcAft>
                <a:spcPts val="600"/>
              </a:spcAft>
              <a:buClr>
                <a:srgbClr val="00B050"/>
              </a:buClr>
              <a:buFont typeface="Wingdings" panose="05000000000000000000" pitchFamily="2" charset="2"/>
              <a:buChar char="§"/>
            </a:pPr>
            <a:endParaRPr lang="en-US" sz="1500" dirty="0"/>
          </a:p>
          <a:p>
            <a:pPr marL="360363" lvl="1" indent="-342900">
              <a:spcAft>
                <a:spcPts val="600"/>
              </a:spcAft>
              <a:buClr>
                <a:srgbClr val="00B050"/>
              </a:buClr>
              <a:buFont typeface="Wingdings" panose="05000000000000000000" pitchFamily="2" charset="2"/>
              <a:buChar char="§"/>
            </a:pPr>
            <a:endParaRPr lang="en-US" sz="1500" dirty="0" smtClean="0"/>
          </a:p>
          <a:p>
            <a:pPr marL="360363" lvl="1" indent="-342900">
              <a:spcAft>
                <a:spcPts val="600"/>
              </a:spcAft>
              <a:buClr>
                <a:srgbClr val="00B050"/>
              </a:buClr>
              <a:buFont typeface="Wingdings" panose="05000000000000000000" pitchFamily="2" charset="2"/>
              <a:buChar char="§"/>
            </a:pPr>
            <a:endParaRPr lang="en-US" sz="1500" dirty="0" smtClean="0"/>
          </a:p>
          <a:p>
            <a:pPr marL="355600" lvl="1" indent="-342900">
              <a:spcAft>
                <a:spcPts val="600"/>
              </a:spcAft>
              <a:buClr>
                <a:srgbClr val="00B050"/>
              </a:buClr>
              <a:buFont typeface="Wingdings 3" panose="05040102010807070707" pitchFamily="18" charset="2"/>
              <a:buChar char=""/>
            </a:pPr>
            <a:r>
              <a:rPr lang="en-US" sz="1500" b="1" dirty="0" smtClean="0">
                <a:solidFill>
                  <a:srgbClr val="FF0000"/>
                </a:solidFill>
              </a:rPr>
              <a:t>Task 4.1 -</a:t>
            </a:r>
            <a:r>
              <a:rPr lang="en-US" sz="1500" dirty="0" smtClean="0">
                <a:solidFill>
                  <a:srgbClr val="FF0000"/>
                </a:solidFill>
              </a:rPr>
              <a:t> Research and describe the </a:t>
            </a:r>
            <a:r>
              <a:rPr lang="en-US" sz="1500" dirty="0">
                <a:solidFill>
                  <a:srgbClr val="FF0000"/>
                </a:solidFill>
              </a:rPr>
              <a:t>strengths and weaknesses of </a:t>
            </a:r>
            <a:r>
              <a:rPr lang="en-US" sz="1500" dirty="0" smtClean="0">
                <a:solidFill>
                  <a:srgbClr val="FF0000"/>
                </a:solidFill>
              </a:rPr>
              <a:t>different information </a:t>
            </a:r>
            <a:r>
              <a:rPr lang="en-US" sz="1500" dirty="0">
                <a:solidFill>
                  <a:srgbClr val="FF0000"/>
                </a:solidFill>
              </a:rPr>
              <a:t>types </a:t>
            </a:r>
            <a:r>
              <a:rPr lang="en-US" sz="1500" dirty="0" smtClean="0">
                <a:solidFill>
                  <a:srgbClr val="FF0000"/>
                </a:solidFill>
              </a:rPr>
              <a:t>(text, data, charts and tables). </a:t>
            </a:r>
          </a:p>
          <a:p>
            <a:pPr marL="355600" lvl="1" indent="-342900">
              <a:spcAft>
                <a:spcPts val="600"/>
              </a:spcAft>
              <a:buClr>
                <a:srgbClr val="00B050"/>
              </a:buClr>
              <a:buFont typeface="Wingdings 3" panose="05040102010807070707" pitchFamily="18" charset="2"/>
              <a:buChar char=""/>
            </a:pPr>
            <a:r>
              <a:rPr lang="en-US" sz="1500" b="1" dirty="0" smtClean="0">
                <a:solidFill>
                  <a:srgbClr val="FF0000"/>
                </a:solidFill>
              </a:rPr>
              <a:t>Task 4.2 </a:t>
            </a:r>
            <a:r>
              <a:rPr lang="en-US" sz="1500" dirty="0" smtClean="0">
                <a:solidFill>
                  <a:srgbClr val="FF0000"/>
                </a:solidFill>
              </a:rPr>
              <a:t>– For Enderoth School, describe the </a:t>
            </a:r>
            <a:r>
              <a:rPr lang="en-US" sz="1500" dirty="0">
                <a:solidFill>
                  <a:srgbClr val="FF0000"/>
                </a:solidFill>
              </a:rPr>
              <a:t>validity and usefulness </a:t>
            </a:r>
            <a:r>
              <a:rPr lang="en-US" sz="1500" dirty="0" smtClean="0">
                <a:solidFill>
                  <a:srgbClr val="FF0000"/>
                </a:solidFill>
              </a:rPr>
              <a:t>of data/information including </a:t>
            </a:r>
            <a:r>
              <a:rPr lang="en-US" sz="1500" dirty="0">
                <a:solidFill>
                  <a:srgbClr val="FF0000"/>
                </a:solidFill>
              </a:rPr>
              <a:t>research information about </a:t>
            </a:r>
            <a:r>
              <a:rPr lang="en-US" sz="1500" dirty="0" smtClean="0">
                <a:solidFill>
                  <a:srgbClr val="FF0000"/>
                </a:solidFill>
              </a:rPr>
              <a:t>customers, competitors </a:t>
            </a:r>
            <a:r>
              <a:rPr lang="en-US" sz="1500" dirty="0">
                <a:solidFill>
                  <a:srgbClr val="FF0000"/>
                </a:solidFill>
              </a:rPr>
              <a:t>and the wider business </a:t>
            </a:r>
            <a:r>
              <a:rPr lang="en-US" sz="1500" dirty="0" smtClean="0">
                <a:solidFill>
                  <a:srgbClr val="FF0000"/>
                </a:solidFill>
              </a:rPr>
              <a:t>environment.</a:t>
            </a:r>
          </a:p>
          <a:p>
            <a:pPr marL="355600" lvl="1" indent="-342900">
              <a:spcAft>
                <a:spcPts val="600"/>
              </a:spcAft>
              <a:buClr>
                <a:srgbClr val="00B050"/>
              </a:buClr>
              <a:buFont typeface="Wingdings 3" panose="05040102010807070707" pitchFamily="18" charset="2"/>
              <a:buChar char=""/>
            </a:pPr>
            <a:r>
              <a:rPr lang="en-US" sz="1500" b="1" dirty="0" smtClean="0">
                <a:solidFill>
                  <a:srgbClr val="FF0000"/>
                </a:solidFill>
              </a:rPr>
              <a:t>Task 4.3 </a:t>
            </a:r>
            <a:r>
              <a:rPr lang="en-US" sz="1500" dirty="0" smtClean="0">
                <a:solidFill>
                  <a:srgbClr val="FF0000"/>
                </a:solidFill>
              </a:rPr>
              <a:t>– Numbers at Enderoth School have changed from 2013 – 1020, 2014 – 1033, 2015 – 966, 2016 – 933. Using Excel or other, chart a Best Fit scenario for 2017 and 2018 and explain your results.</a:t>
            </a:r>
            <a:endParaRPr lang="en-US" sz="15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4000" dirty="0" smtClean="0"/>
              <a:t>4.1 – How to Use Market Research Data</a:t>
            </a:r>
            <a:endParaRPr lang="en-US" sz="4000" dirty="0"/>
          </a:p>
        </p:txBody>
      </p:sp>
      <p:pic>
        <p:nvPicPr>
          <p:cNvPr id="3074" name="Picture 2" descr="Image result for Time Series Analy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5" y="2546051"/>
            <a:ext cx="3528392" cy="196306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9449262"/>
              </p:ext>
            </p:extLst>
          </p:nvPr>
        </p:nvGraphicFramePr>
        <p:xfrm>
          <a:off x="4067944" y="2375520"/>
          <a:ext cx="4680520" cy="2133600"/>
        </p:xfrm>
        <a:graphic>
          <a:graphicData uri="http://schemas.openxmlformats.org/drawingml/2006/table">
            <a:tbl>
              <a:tblPr firstRow="1" bandRow="1">
                <a:tableStyleId>{5C22544A-7EE6-4342-B048-85BDC9FD1C3A}</a:tableStyleId>
              </a:tblPr>
              <a:tblGrid>
                <a:gridCol w="2340260"/>
                <a:gridCol w="2340260"/>
              </a:tblGrid>
              <a:tr h="221558">
                <a:tc gridSpan="2">
                  <a:txBody>
                    <a:bodyPr/>
                    <a:lstStyle/>
                    <a:p>
                      <a:pPr algn="ctr"/>
                      <a:r>
                        <a:rPr lang="en-GB" sz="1400" dirty="0" smtClean="0">
                          <a:latin typeface="Arial" panose="020B0604020202020204" pitchFamily="34" charset="0"/>
                          <a:cs typeface="Arial" panose="020B0604020202020204" pitchFamily="34" charset="0"/>
                        </a:rPr>
                        <a:t>Enderoth School Numbers</a:t>
                      </a:r>
                      <a:endParaRPr lang="en-GB" sz="1400" dirty="0">
                        <a:latin typeface="Arial" panose="020B0604020202020204" pitchFamily="34" charset="0"/>
                        <a:cs typeface="Arial" panose="020B0604020202020204" pitchFamily="34" charset="0"/>
                      </a:endParaRPr>
                    </a:p>
                  </a:txBody>
                  <a:tcPr/>
                </a:tc>
                <a:tc hMerge="1">
                  <a:txBody>
                    <a:bodyPr/>
                    <a:lstStyle/>
                    <a:p>
                      <a:endParaRPr lang="en-GB" sz="1600" dirty="0">
                        <a:latin typeface="Arial" panose="020B0604020202020204" pitchFamily="34" charset="0"/>
                        <a:cs typeface="Arial" panose="020B0604020202020204" pitchFamily="34" charset="0"/>
                      </a:endParaRPr>
                    </a:p>
                  </a:txBody>
                  <a:tcPr/>
                </a:tc>
              </a:tr>
              <a:tr h="221558">
                <a:tc>
                  <a:txBody>
                    <a:bodyPr/>
                    <a:lstStyle/>
                    <a:p>
                      <a:r>
                        <a:rPr lang="en-GB" sz="1400" dirty="0" smtClean="0">
                          <a:latin typeface="Arial" panose="020B0604020202020204" pitchFamily="34" charset="0"/>
                          <a:cs typeface="Arial" panose="020B0604020202020204" pitchFamily="34" charset="0"/>
                        </a:rPr>
                        <a:t>2013</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1020</a:t>
                      </a:r>
                      <a:endParaRPr lang="en-GB" sz="1400" dirty="0">
                        <a:latin typeface="Arial" panose="020B0604020202020204" pitchFamily="34" charset="0"/>
                        <a:cs typeface="Arial" panose="020B0604020202020204" pitchFamily="34" charset="0"/>
                      </a:endParaRPr>
                    </a:p>
                  </a:txBody>
                  <a:tcPr/>
                </a:tc>
              </a:tr>
              <a:tr h="221558">
                <a:tc>
                  <a:txBody>
                    <a:bodyPr/>
                    <a:lstStyle/>
                    <a:p>
                      <a:r>
                        <a:rPr lang="en-GB" sz="1400" dirty="0" smtClean="0">
                          <a:latin typeface="Arial" panose="020B0604020202020204" pitchFamily="34" charset="0"/>
                          <a:cs typeface="Arial" panose="020B0604020202020204" pitchFamily="34" charset="0"/>
                        </a:rPr>
                        <a:t>2014</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1033</a:t>
                      </a:r>
                      <a:endParaRPr lang="en-GB" sz="1400" dirty="0">
                        <a:latin typeface="Arial" panose="020B0604020202020204" pitchFamily="34" charset="0"/>
                        <a:cs typeface="Arial" panose="020B0604020202020204" pitchFamily="34" charset="0"/>
                      </a:endParaRPr>
                    </a:p>
                  </a:txBody>
                  <a:tcPr/>
                </a:tc>
              </a:tr>
              <a:tr h="221558">
                <a:tc>
                  <a:txBody>
                    <a:bodyPr/>
                    <a:lstStyle/>
                    <a:p>
                      <a:r>
                        <a:rPr lang="en-GB" sz="1400" dirty="0" smtClean="0">
                          <a:latin typeface="Arial" panose="020B0604020202020204" pitchFamily="34" charset="0"/>
                          <a:cs typeface="Arial" panose="020B0604020202020204" pitchFamily="34" charset="0"/>
                        </a:rPr>
                        <a:t>2015</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966</a:t>
                      </a:r>
                      <a:endParaRPr lang="en-GB" sz="1400" dirty="0">
                        <a:latin typeface="Arial" panose="020B0604020202020204" pitchFamily="34" charset="0"/>
                        <a:cs typeface="Arial" panose="020B0604020202020204" pitchFamily="34" charset="0"/>
                      </a:endParaRPr>
                    </a:p>
                  </a:txBody>
                  <a:tcPr/>
                </a:tc>
              </a:tr>
              <a:tr h="221558">
                <a:tc>
                  <a:txBody>
                    <a:bodyPr/>
                    <a:lstStyle/>
                    <a:p>
                      <a:r>
                        <a:rPr lang="en-GB" sz="1400" dirty="0" smtClean="0">
                          <a:latin typeface="Arial" panose="020B0604020202020204" pitchFamily="34" charset="0"/>
                          <a:cs typeface="Arial" panose="020B0604020202020204" pitchFamily="34" charset="0"/>
                        </a:rPr>
                        <a:t>2016</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933</a:t>
                      </a:r>
                      <a:endParaRPr lang="en-GB" sz="1400" dirty="0">
                        <a:latin typeface="Arial" panose="020B0604020202020204" pitchFamily="34" charset="0"/>
                        <a:cs typeface="Arial" panose="020B0604020202020204" pitchFamily="34" charset="0"/>
                      </a:endParaRPr>
                    </a:p>
                  </a:txBody>
                  <a:tcPr/>
                </a:tc>
              </a:tr>
              <a:tr h="221558">
                <a:tc>
                  <a:txBody>
                    <a:bodyPr/>
                    <a:lstStyle/>
                    <a:p>
                      <a:r>
                        <a:rPr lang="en-GB" sz="1400" dirty="0" smtClean="0">
                          <a:latin typeface="Arial" panose="020B0604020202020204" pitchFamily="34" charset="0"/>
                          <a:cs typeface="Arial" panose="020B0604020202020204" pitchFamily="34" charset="0"/>
                        </a:rPr>
                        <a:t>2017</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221558">
                <a:tc>
                  <a:txBody>
                    <a:bodyPr/>
                    <a:lstStyle/>
                    <a:p>
                      <a:r>
                        <a:rPr lang="en-GB" sz="1400" dirty="0" smtClean="0">
                          <a:latin typeface="Arial" panose="020B0604020202020204" pitchFamily="34" charset="0"/>
                          <a:cs typeface="Arial" panose="020B0604020202020204" pitchFamily="34" charset="0"/>
                        </a:rPr>
                        <a:t>2018</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17572447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469190"/>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830" dirty="0" smtClean="0"/>
              <a:t>There are several marketing tools that are commonly accepted. You need to know the theory of three of these. In GCSE you will have learned about 4P’s, Maslow and Herzberg. In terms of Marketing there is Porter and the Boston Matrix. You will need to know </a:t>
            </a:r>
            <a:r>
              <a:rPr lang="en-US" sz="1830" dirty="0"/>
              <a:t>how to use marketing decision-making tools, </a:t>
            </a:r>
            <a:r>
              <a:rPr lang="en-US" sz="1830" dirty="0" smtClean="0"/>
              <a:t>i.e.:</a:t>
            </a:r>
            <a:endParaRPr lang="en-US" sz="1830" dirty="0"/>
          </a:p>
          <a:p>
            <a:pPr marL="720725" lvl="1" indent="-342900">
              <a:spcAft>
                <a:spcPts val="600"/>
              </a:spcAft>
              <a:buClr>
                <a:srgbClr val="00B050"/>
              </a:buClr>
              <a:buFont typeface="Wingdings" panose="05000000000000000000" pitchFamily="2" charset="2"/>
              <a:buChar char="§"/>
            </a:pPr>
            <a:r>
              <a:rPr lang="en-US" sz="1830" b="1" dirty="0" smtClean="0"/>
              <a:t>The </a:t>
            </a:r>
            <a:r>
              <a:rPr lang="en-US" sz="1830" b="1" dirty="0"/>
              <a:t>Boston </a:t>
            </a:r>
            <a:r>
              <a:rPr lang="en-US" sz="1830" b="1" dirty="0" smtClean="0"/>
              <a:t>Matrix </a:t>
            </a:r>
            <a:r>
              <a:rPr lang="en-US" sz="1830" dirty="0"/>
              <a:t>- Like </a:t>
            </a:r>
            <a:r>
              <a:rPr lang="en-US" sz="1830" dirty="0" err="1"/>
              <a:t>Ansoff's</a:t>
            </a:r>
            <a:r>
              <a:rPr lang="en-US" sz="1830" dirty="0"/>
              <a:t> matrix, the Boston Matrix is a well </a:t>
            </a:r>
            <a:r>
              <a:rPr lang="en-US" sz="1830" dirty="0" smtClean="0"/>
              <a:t>model </a:t>
            </a:r>
            <a:r>
              <a:rPr lang="en-US" sz="1830" dirty="0"/>
              <a:t>which helps businesses analyse their portfolio of businesses and brands</a:t>
            </a:r>
            <a:r>
              <a:rPr lang="en-US" sz="1830" dirty="0" smtClean="0"/>
              <a:t>.</a:t>
            </a:r>
          </a:p>
          <a:p>
            <a:pPr marL="720725" lvl="1" indent="-342900">
              <a:spcAft>
                <a:spcPts val="600"/>
              </a:spcAft>
              <a:buClr>
                <a:srgbClr val="00B050"/>
              </a:buClr>
              <a:buFont typeface="Wingdings" panose="05000000000000000000" pitchFamily="2" charset="2"/>
              <a:buChar char="§"/>
            </a:pPr>
            <a:r>
              <a:rPr lang="en-US" sz="1830" b="1" dirty="0"/>
              <a:t>Porter’s Five Forces model </a:t>
            </a:r>
            <a:r>
              <a:rPr lang="en-US" sz="1830" dirty="0"/>
              <a:t>was created by Harvard Business School professor Michael Porter, to analyse an industry's attractiveness and likely profitability. </a:t>
            </a:r>
            <a:endParaRPr lang="en-US" sz="1830" dirty="0" smtClean="0"/>
          </a:p>
          <a:p>
            <a:pPr marL="720725" lvl="1" indent="-342900">
              <a:spcAft>
                <a:spcPts val="600"/>
              </a:spcAft>
              <a:buClr>
                <a:srgbClr val="00B050"/>
              </a:buClr>
              <a:buFont typeface="Wingdings" panose="05000000000000000000" pitchFamily="2" charset="2"/>
              <a:buChar char="§"/>
            </a:pPr>
            <a:r>
              <a:rPr lang="en-US" sz="1830" b="1" dirty="0"/>
              <a:t>Porter’s Generic Competitive Strategies </a:t>
            </a:r>
            <a:r>
              <a:rPr lang="en-US" sz="1830" dirty="0"/>
              <a:t>- A firm's relative position within its industry determines whether a firm's profitability is above or below the industry average</a:t>
            </a:r>
            <a:r>
              <a:rPr lang="en-US" sz="1830" dirty="0" smtClean="0"/>
              <a:t>.</a:t>
            </a:r>
            <a:endParaRPr lang="en-US" sz="1830" dirty="0"/>
          </a:p>
          <a:p>
            <a:pPr marL="355600" lvl="1" indent="-342900">
              <a:spcAft>
                <a:spcPts val="600"/>
              </a:spcAft>
              <a:buClr>
                <a:srgbClr val="00B050"/>
              </a:buClr>
              <a:buFont typeface="Wingdings 3" panose="05040102010807070707" pitchFamily="18" charset="2"/>
              <a:buChar char=""/>
            </a:pPr>
            <a:r>
              <a:rPr lang="en-US" sz="1830" dirty="0" smtClean="0"/>
              <a:t>For the exam you will need to be able to include </a:t>
            </a:r>
            <a:r>
              <a:rPr lang="en-US" sz="1830" dirty="0"/>
              <a:t>the practical application, meaning, </a:t>
            </a:r>
            <a:r>
              <a:rPr lang="en-US" sz="1830" dirty="0" smtClean="0"/>
              <a:t>benefits and </a:t>
            </a:r>
            <a:r>
              <a:rPr lang="en-US" sz="1830" dirty="0"/>
              <a:t>weakness of each marketing </a:t>
            </a:r>
            <a:r>
              <a:rPr lang="en-US" sz="1830" dirty="0" smtClean="0"/>
              <a:t>decision-making tool</a:t>
            </a:r>
            <a:r>
              <a:rPr lang="en-US" sz="1830" dirty="0"/>
              <a:t>.</a:t>
            </a:r>
          </a:p>
        </p:txBody>
      </p:sp>
      <p:sp>
        <p:nvSpPr>
          <p:cNvPr id="14" name="Title 2"/>
          <p:cNvSpPr>
            <a:spLocks noGrp="1"/>
          </p:cNvSpPr>
          <p:nvPr>
            <p:ph type="title"/>
          </p:nvPr>
        </p:nvSpPr>
        <p:spPr>
          <a:xfrm>
            <a:off x="70266" y="72008"/>
            <a:ext cx="8859452" cy="548680"/>
          </a:xfrm>
        </p:spPr>
        <p:txBody>
          <a:bodyPr>
            <a:noAutofit/>
          </a:bodyPr>
          <a:lstStyle/>
          <a:p>
            <a:r>
              <a:rPr lang="en-US" sz="3000" dirty="0" smtClean="0"/>
              <a:t>4.2 – Market Decision-Making Tools – Boston Matrix</a:t>
            </a:r>
            <a:endParaRPr lang="en-US" sz="3000" dirty="0"/>
          </a:p>
        </p:txBody>
      </p:sp>
    </p:spTree>
    <p:extLst>
      <p:ext uri="{BB962C8B-B14F-4D97-AF65-F5344CB8AC3E}">
        <p14:creationId xmlns:p14="http://schemas.microsoft.com/office/powerpoint/2010/main" val="242356663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395097" cy="5560497"/>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dirty="0"/>
              <a:t>Developed by the Boston Consulting Group, the Boston Matrix is an attempt to analyse the product portfolio of a firm. It defines the stage in its life that a product is in. Products are placed in four categories according to market share and market growth. The categories of Star, Cash Cow, Problem Child (or Question Mark) and Dog are set out </a:t>
            </a:r>
            <a:r>
              <a:rPr lang="en-US" dirty="0" smtClean="0"/>
              <a:t>opposite.</a:t>
            </a:r>
            <a:endParaRPr lang="en-US" dirty="0"/>
          </a:p>
          <a:p>
            <a:pPr marL="631825" indent="-271463">
              <a:spcAft>
                <a:spcPts val="400"/>
              </a:spcAft>
              <a:buClr>
                <a:schemeClr val="accent6">
                  <a:lumMod val="50000"/>
                </a:schemeClr>
              </a:buClr>
              <a:buFont typeface="Wingdings" panose="05000000000000000000" pitchFamily="2" charset="2"/>
              <a:buChar char="§"/>
            </a:pPr>
            <a:r>
              <a:rPr lang="en-US" b="1" dirty="0" smtClean="0"/>
              <a:t>Star</a:t>
            </a:r>
            <a:r>
              <a:rPr lang="en-US" dirty="0" smtClean="0"/>
              <a:t> </a:t>
            </a:r>
            <a:r>
              <a:rPr lang="en-US" dirty="0"/>
              <a:t>products have a high market share of a high growth market, for example the Kindle.</a:t>
            </a:r>
          </a:p>
          <a:p>
            <a:pPr marL="631825" indent="-271463">
              <a:spcAft>
                <a:spcPts val="400"/>
              </a:spcAft>
              <a:buClr>
                <a:schemeClr val="accent6">
                  <a:lumMod val="50000"/>
                </a:schemeClr>
              </a:buClr>
              <a:buFont typeface="Wingdings" panose="05000000000000000000" pitchFamily="2" charset="2"/>
              <a:buChar char="§"/>
            </a:pPr>
            <a:r>
              <a:rPr lang="en-US" b="1" dirty="0" smtClean="0"/>
              <a:t>Cash </a:t>
            </a:r>
            <a:r>
              <a:rPr lang="en-US" b="1" dirty="0"/>
              <a:t>Cows </a:t>
            </a:r>
            <a:r>
              <a:rPr lang="en-US" dirty="0"/>
              <a:t>are those products which have a good stable market share and generate funds on a regular basis. Cadbury's Dairy Milk chocolate is a good example.</a:t>
            </a:r>
          </a:p>
          <a:p>
            <a:pPr marL="631825" indent="-271463">
              <a:spcAft>
                <a:spcPts val="400"/>
              </a:spcAft>
              <a:buClr>
                <a:schemeClr val="accent6">
                  <a:lumMod val="50000"/>
                </a:schemeClr>
              </a:buClr>
              <a:buFont typeface="Wingdings" panose="05000000000000000000" pitchFamily="2" charset="2"/>
              <a:buChar char="§"/>
            </a:pPr>
            <a:r>
              <a:rPr lang="en-US" b="1" dirty="0" smtClean="0"/>
              <a:t>Problem </a:t>
            </a:r>
            <a:r>
              <a:rPr lang="en-US" b="1" dirty="0"/>
              <a:t>children </a:t>
            </a:r>
            <a:r>
              <a:rPr lang="en-US" dirty="0"/>
              <a:t>are products that have not sold well so far but have potential for growth, e.g. the electric car.</a:t>
            </a:r>
          </a:p>
          <a:p>
            <a:pPr marL="631825" indent="-271463">
              <a:spcAft>
                <a:spcPts val="400"/>
              </a:spcAft>
              <a:buClr>
                <a:schemeClr val="accent6">
                  <a:lumMod val="50000"/>
                </a:schemeClr>
              </a:buClr>
              <a:buFont typeface="Wingdings" panose="05000000000000000000" pitchFamily="2" charset="2"/>
              <a:buChar char="§"/>
            </a:pPr>
            <a:r>
              <a:rPr lang="en-US" b="1" dirty="0" smtClean="0"/>
              <a:t>Dogs</a:t>
            </a:r>
            <a:r>
              <a:rPr lang="en-US" dirty="0" smtClean="0"/>
              <a:t> </a:t>
            </a:r>
            <a:r>
              <a:rPr lang="en-US" dirty="0"/>
              <a:t>are products that are in decline. They may have had a good market share </a:t>
            </a:r>
            <a:r>
              <a:rPr lang="en-US" dirty="0" smtClean="0"/>
              <a:t>but </a:t>
            </a:r>
            <a:r>
              <a:rPr lang="en-US" dirty="0"/>
              <a:t>another product has superseded them, for example the Sony Walkman.</a:t>
            </a:r>
          </a:p>
        </p:txBody>
      </p:sp>
      <p:pic>
        <p:nvPicPr>
          <p:cNvPr id="22530" name="Picture 2" descr="Image result for the boston matrix"/>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660"/>
          <a:stretch/>
        </p:blipFill>
        <p:spPr bwMode="auto">
          <a:xfrm>
            <a:off x="6804248" y="1103604"/>
            <a:ext cx="2036837" cy="1726140"/>
          </a:xfrm>
          <a:prstGeom prst="rect">
            <a:avLst/>
          </a:prstGeom>
          <a:noFill/>
          <a:extLst>
            <a:ext uri="{909E8E84-426E-40DD-AFC4-6F175D3DCCD1}">
              <a14:hiddenFill xmlns:a14="http://schemas.microsoft.com/office/drawing/2010/main">
                <a:solidFill>
                  <a:srgbClr val="FFFFFF"/>
                </a:solidFill>
              </a14:hiddenFill>
            </a:ext>
          </a:extLst>
        </p:spPr>
      </p:pic>
      <p:pic>
        <p:nvPicPr>
          <p:cNvPr id="3" name="2.3 - Marketing- The Boston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801367" y="2924944"/>
            <a:ext cx="2039717" cy="1532981"/>
          </a:xfrm>
          <a:prstGeom prst="rect">
            <a:avLst/>
          </a:prstGeom>
        </p:spPr>
      </p:pic>
      <p:pic>
        <p:nvPicPr>
          <p:cNvPr id="4" name="2.3 - Boston matrix">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660230" y="5013176"/>
            <a:ext cx="2180853" cy="1226730"/>
          </a:xfrm>
          <a:prstGeom prst="rect">
            <a:avLst/>
          </a:prstGeom>
        </p:spPr>
      </p:pic>
      <p:sp>
        <p:nvSpPr>
          <p:cNvPr id="5" name="Rounded Rectangle 4">
            <a:hlinkClick r:id="rId10" action="ppaction://hlinkfile"/>
          </p:cNvPr>
          <p:cNvSpPr/>
          <p:nvPr/>
        </p:nvSpPr>
        <p:spPr>
          <a:xfrm>
            <a:off x="7236296" y="4614404"/>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2" name="Rounded Rectangle 11">
            <a:hlinkClick r:id="rId11" action="ppaction://hlinkfile"/>
          </p:cNvPr>
          <p:cNvSpPr/>
          <p:nvPr/>
        </p:nvSpPr>
        <p:spPr>
          <a:xfrm>
            <a:off x="7236296" y="6350646"/>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1" name="Title 2"/>
          <p:cNvSpPr>
            <a:spLocks noGrp="1"/>
          </p:cNvSpPr>
          <p:nvPr>
            <p:ph type="title"/>
          </p:nvPr>
        </p:nvSpPr>
        <p:spPr>
          <a:xfrm>
            <a:off x="70266" y="72008"/>
            <a:ext cx="8859452" cy="548680"/>
          </a:xfrm>
        </p:spPr>
        <p:txBody>
          <a:bodyPr>
            <a:noAutofit/>
          </a:bodyPr>
          <a:lstStyle/>
          <a:p>
            <a:r>
              <a:rPr lang="en-US" sz="3000" dirty="0" smtClean="0"/>
              <a:t>4.2 – Market Decision-Making Tools – Boston Matrix</a:t>
            </a:r>
            <a:endParaRPr lang="en-US" sz="3000" dirty="0"/>
          </a:p>
        </p:txBody>
      </p:sp>
    </p:spTree>
    <p:extLst>
      <p:ext uri="{BB962C8B-B14F-4D97-AF65-F5344CB8AC3E}">
        <p14:creationId xmlns:p14="http://schemas.microsoft.com/office/powerpoint/2010/main" val="45487586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395097" cy="5596404"/>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sz="1950" dirty="0"/>
              <a:t>Cash cows are highly profitable. Stars may be profitable too but they have to cover the development costs. These may be very high, and if they are it will be some time before a star becomes truly worthwhile. Of course there is no question about the Kindle, but other slightly less successful products may take longer to cover all their costs.</a:t>
            </a:r>
          </a:p>
          <a:p>
            <a:pPr marL="360363" indent="-360363">
              <a:spcAft>
                <a:spcPts val="400"/>
              </a:spcAft>
              <a:buClr>
                <a:schemeClr val="accent6">
                  <a:lumMod val="50000"/>
                </a:schemeClr>
              </a:buClr>
              <a:buFont typeface="Wingdings 3" panose="05040102010807070707" pitchFamily="18" charset="2"/>
              <a:buChar char=""/>
            </a:pPr>
            <a:r>
              <a:rPr lang="en-US" sz="1950" dirty="0"/>
              <a:t>Problem children usually need more money spent on them to make them profitable. Dogs, by their nature, will be losing money. When businesses use the Boston Matrix to analyse their portfolios, they will conclude that dogs must be discontinued as soon as sales revenue is below the break-even level.</a:t>
            </a:r>
          </a:p>
          <a:p>
            <a:pPr marL="360363" indent="-360363">
              <a:spcAft>
                <a:spcPts val="400"/>
              </a:spcAft>
              <a:buClr>
                <a:schemeClr val="accent6">
                  <a:lumMod val="50000"/>
                </a:schemeClr>
              </a:buClr>
              <a:buFont typeface="Wingdings 3" panose="05040102010807070707" pitchFamily="18" charset="2"/>
              <a:buChar char=""/>
            </a:pPr>
            <a:r>
              <a:rPr lang="en-US" sz="1950" dirty="0"/>
              <a:t>Cash cows and stars will produce a positive cash flow. This can be used to invest in the problem children. A relaunch or an extension strategy may be appropriate but this can be costly and involve all aspects of the marketing mix.</a:t>
            </a:r>
          </a:p>
        </p:txBody>
      </p:sp>
      <p:pic>
        <p:nvPicPr>
          <p:cNvPr id="22530" name="Picture 2" descr="Image result for the boston matrix"/>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4660"/>
          <a:stretch/>
        </p:blipFill>
        <p:spPr bwMode="auto">
          <a:xfrm>
            <a:off x="6804248" y="1103604"/>
            <a:ext cx="2036837" cy="1726140"/>
          </a:xfrm>
          <a:prstGeom prst="rect">
            <a:avLst/>
          </a:prstGeom>
          <a:noFill/>
          <a:extLst>
            <a:ext uri="{909E8E84-426E-40DD-AFC4-6F175D3DCCD1}">
              <a14:hiddenFill xmlns:a14="http://schemas.microsoft.com/office/drawing/2010/main">
                <a:solidFill>
                  <a:srgbClr val="FFFFFF"/>
                </a:solidFill>
              </a14:hiddenFill>
            </a:ext>
          </a:extLst>
        </p:spPr>
      </p:pic>
      <p:pic>
        <p:nvPicPr>
          <p:cNvPr id="3" name="2.3 - Marketing- The Boston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801367" y="2924944"/>
            <a:ext cx="2039717" cy="1532981"/>
          </a:xfrm>
          <a:prstGeom prst="rect">
            <a:avLst/>
          </a:prstGeom>
        </p:spPr>
      </p:pic>
      <p:pic>
        <p:nvPicPr>
          <p:cNvPr id="4" name="2.3 - Boston matrix">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660230" y="5013176"/>
            <a:ext cx="2180853" cy="1226730"/>
          </a:xfrm>
          <a:prstGeom prst="rect">
            <a:avLst/>
          </a:prstGeom>
        </p:spPr>
      </p:pic>
      <p:sp>
        <p:nvSpPr>
          <p:cNvPr id="11" name="Title 2"/>
          <p:cNvSpPr>
            <a:spLocks noGrp="1"/>
          </p:cNvSpPr>
          <p:nvPr>
            <p:ph type="title"/>
          </p:nvPr>
        </p:nvSpPr>
        <p:spPr>
          <a:xfrm>
            <a:off x="70266" y="72008"/>
            <a:ext cx="8859452" cy="548680"/>
          </a:xfrm>
        </p:spPr>
        <p:txBody>
          <a:bodyPr>
            <a:noAutofit/>
          </a:bodyPr>
          <a:lstStyle/>
          <a:p>
            <a:r>
              <a:rPr lang="en-US" sz="3000" dirty="0" smtClean="0"/>
              <a:t>4.2 – Market Decision-Making Tools – Boston Matrix</a:t>
            </a:r>
            <a:endParaRPr lang="en-US" sz="3000" dirty="0"/>
          </a:p>
        </p:txBody>
      </p:sp>
      <p:sp>
        <p:nvSpPr>
          <p:cNvPr id="13" name="Rounded Rectangle 12">
            <a:hlinkClick r:id="rId10" action="ppaction://hlinkfile"/>
          </p:cNvPr>
          <p:cNvSpPr/>
          <p:nvPr/>
        </p:nvSpPr>
        <p:spPr>
          <a:xfrm>
            <a:off x="7236296" y="4614404"/>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4" name="Rounded Rectangle 13">
            <a:hlinkClick r:id="rId11" action="ppaction://hlinkfile"/>
          </p:cNvPr>
          <p:cNvSpPr/>
          <p:nvPr/>
        </p:nvSpPr>
        <p:spPr>
          <a:xfrm>
            <a:off x="7236296" y="6350646"/>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324885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8627345" cy="5724644"/>
          </a:xfrm>
          <a:prstGeom prst="rect">
            <a:avLst/>
          </a:prstGeom>
        </p:spPr>
        <p:txBody>
          <a:bodyPr wrap="square">
            <a:spAutoFit/>
          </a:bodyPr>
          <a:lstStyle/>
          <a:p>
            <a:pPr>
              <a:spcAft>
                <a:spcPts val="400"/>
              </a:spcAft>
              <a:buClr>
                <a:schemeClr val="accent6">
                  <a:lumMod val="50000"/>
                </a:schemeClr>
              </a:buClr>
            </a:pPr>
            <a:r>
              <a:rPr lang="en-US" sz="1600" b="1" dirty="0">
                <a:solidFill>
                  <a:schemeClr val="tx2"/>
                </a:solidFill>
              </a:rPr>
              <a:t>Show what you know</a:t>
            </a:r>
          </a:p>
          <a:p>
            <a:pPr marL="360363" indent="-360363">
              <a:spcAft>
                <a:spcPts val="400"/>
              </a:spcAft>
              <a:buClr>
                <a:schemeClr val="accent6">
                  <a:lumMod val="50000"/>
                </a:schemeClr>
              </a:buClr>
              <a:buFont typeface="Wingdings 3" panose="05040102010807070707" pitchFamily="18" charset="2"/>
              <a:buChar char=""/>
            </a:pPr>
            <a:r>
              <a:rPr lang="en-US" sz="1600" dirty="0">
                <a:solidFill>
                  <a:schemeClr val="tx2"/>
                </a:solidFill>
              </a:rPr>
              <a:t>This exercise can be carried out individually, in pairs or in small groups, depending on the amount of research to be carried out. Listed below is a range of cars available from Toyota. (Some Toyotas have had technical problems leading to product recall but that is not the purpose of this exercise and should be ignored.) First, place each of the brands in one of the four boxes of the Boston Matrix. Then carry out your research and draw up a second Boston Matrix and place the cars in the boxes you now think they should be in. Are there many differences? Was your initial perception correct? Are there cars in each of the four categories?</a:t>
            </a:r>
          </a:p>
          <a:p>
            <a:pPr marL="979487">
              <a:spcAft>
                <a:spcPts val="400"/>
              </a:spcAft>
              <a:buClr>
                <a:schemeClr val="accent6">
                  <a:lumMod val="50000"/>
                </a:schemeClr>
              </a:buClr>
            </a:pPr>
            <a:r>
              <a:rPr lang="en-US" sz="1600" dirty="0" smtClean="0">
                <a:solidFill>
                  <a:schemeClr val="tx2"/>
                </a:solidFill>
              </a:rPr>
              <a:t>Toyota car models:</a:t>
            </a:r>
          </a:p>
          <a:p>
            <a:pPr marL="979487">
              <a:spcAft>
                <a:spcPts val="400"/>
              </a:spcAft>
              <a:buClr>
                <a:schemeClr val="accent6">
                  <a:lumMod val="50000"/>
                </a:schemeClr>
              </a:buClr>
              <a:tabLst>
                <a:tab pos="2330450" algn="l"/>
                <a:tab pos="2692400" algn="l"/>
                <a:tab pos="3670300" algn="l"/>
                <a:tab pos="5383213" algn="l"/>
              </a:tabLst>
            </a:pPr>
            <a:r>
              <a:rPr lang="en-US" sz="1600" b="1" dirty="0" err="1" smtClean="0">
                <a:solidFill>
                  <a:schemeClr val="tx2"/>
                </a:solidFill>
              </a:rPr>
              <a:t>Avensis</a:t>
            </a:r>
            <a:r>
              <a:rPr lang="en-US" sz="1600" b="1" dirty="0" smtClean="0">
                <a:solidFill>
                  <a:schemeClr val="tx2"/>
                </a:solidFill>
              </a:rPr>
              <a:t>	Yaris	</a:t>
            </a:r>
            <a:r>
              <a:rPr lang="en-US" sz="1600" b="1" dirty="0" err="1" smtClean="0">
                <a:solidFill>
                  <a:schemeClr val="tx2"/>
                </a:solidFill>
              </a:rPr>
              <a:t>Auris</a:t>
            </a:r>
            <a:r>
              <a:rPr lang="en-US" sz="1600" b="1" dirty="0" smtClean="0">
                <a:solidFill>
                  <a:schemeClr val="tx2"/>
                </a:solidFill>
              </a:rPr>
              <a:t> 4	Land Cruiser	</a:t>
            </a:r>
            <a:r>
              <a:rPr lang="en-US" sz="1600" b="1" dirty="0" err="1" smtClean="0">
                <a:solidFill>
                  <a:schemeClr val="tx2"/>
                </a:solidFill>
              </a:rPr>
              <a:t>Rv</a:t>
            </a:r>
            <a:endParaRPr lang="en-US" sz="1600" b="1" dirty="0" smtClean="0">
              <a:solidFill>
                <a:schemeClr val="tx2"/>
              </a:solidFill>
            </a:endParaRPr>
          </a:p>
          <a:p>
            <a:pPr marL="979487">
              <a:spcAft>
                <a:spcPts val="400"/>
              </a:spcAft>
              <a:buClr>
                <a:schemeClr val="accent6">
                  <a:lumMod val="50000"/>
                </a:schemeClr>
              </a:buClr>
              <a:tabLst>
                <a:tab pos="2330450" algn="l"/>
                <a:tab pos="2692400" algn="l"/>
                <a:tab pos="3670300" algn="l"/>
                <a:tab pos="5383213" algn="l"/>
              </a:tabLst>
            </a:pPr>
            <a:r>
              <a:rPr lang="en-US" sz="1600" b="1" dirty="0" smtClean="0">
                <a:solidFill>
                  <a:schemeClr val="tx2"/>
                </a:solidFill>
              </a:rPr>
              <a:t>Prius	AYGO	Verso	Urban Cruiser	</a:t>
            </a:r>
            <a:r>
              <a:rPr lang="en-US" sz="1600" b="1" dirty="0" err="1" smtClean="0">
                <a:solidFill>
                  <a:schemeClr val="tx2"/>
                </a:solidFill>
              </a:rPr>
              <a:t>iQ</a:t>
            </a:r>
            <a:endParaRPr lang="en-US" sz="1600" b="1" dirty="0" smtClean="0">
              <a:solidFill>
                <a:schemeClr val="tx2"/>
              </a:solidFill>
            </a:endParaRPr>
          </a:p>
          <a:p>
            <a:pPr>
              <a:spcAft>
                <a:spcPts val="400"/>
              </a:spcAft>
              <a:buClr>
                <a:schemeClr val="accent6">
                  <a:lumMod val="50000"/>
                </a:schemeClr>
              </a:buClr>
            </a:pPr>
            <a:r>
              <a:rPr lang="en-US" sz="1600" b="1" dirty="0" smtClean="0">
                <a:solidFill>
                  <a:srgbClr val="FF0000"/>
                </a:solidFill>
              </a:rPr>
              <a:t>Task 4.4</a:t>
            </a:r>
            <a:endParaRPr lang="en-US" sz="1600" b="1" dirty="0">
              <a:solidFill>
                <a:srgbClr val="FF0000"/>
              </a:solidFill>
            </a:endParaRPr>
          </a:p>
          <a:p>
            <a:pPr marL="360363" indent="-360363">
              <a:spcAft>
                <a:spcPts val="400"/>
              </a:spcAft>
              <a:buClr>
                <a:schemeClr val="accent6">
                  <a:lumMod val="50000"/>
                </a:schemeClr>
              </a:buClr>
              <a:buFont typeface="+mj-lt"/>
              <a:buAutoNum type="arabicPeriod"/>
            </a:pPr>
            <a:r>
              <a:rPr lang="en-US" sz="1600" dirty="0">
                <a:solidFill>
                  <a:srgbClr val="FF0000"/>
                </a:solidFill>
              </a:rPr>
              <a:t>Based on your findings what advice would you give Toyota on how to manage their product mix?</a:t>
            </a:r>
          </a:p>
          <a:p>
            <a:pPr marL="360363" indent="-360363">
              <a:spcAft>
                <a:spcPts val="400"/>
              </a:spcAft>
              <a:buClr>
                <a:schemeClr val="accent6">
                  <a:lumMod val="50000"/>
                </a:schemeClr>
              </a:buClr>
              <a:buFont typeface="+mj-lt"/>
              <a:buAutoNum type="arabicPeriod"/>
            </a:pPr>
            <a:r>
              <a:rPr lang="en-US" sz="1600" dirty="0">
                <a:solidFill>
                  <a:srgbClr val="FF0000"/>
                </a:solidFill>
              </a:rPr>
              <a:t>When answering the above question, consider this: will Toyota have enough production capacity to carry out your recommendations? What will be the financial implications of your recommendations?</a:t>
            </a:r>
          </a:p>
          <a:p>
            <a:pPr marL="360363" indent="-360363">
              <a:spcAft>
                <a:spcPts val="400"/>
              </a:spcAft>
              <a:buClr>
                <a:schemeClr val="accent6">
                  <a:lumMod val="50000"/>
                </a:schemeClr>
              </a:buClr>
              <a:buFont typeface="+mj-lt"/>
              <a:buAutoNum type="arabicPeriod"/>
            </a:pPr>
            <a:r>
              <a:rPr lang="en-US" sz="1600" dirty="0">
                <a:solidFill>
                  <a:srgbClr val="FF0000"/>
                </a:solidFill>
              </a:rPr>
              <a:t>Are there any weaknesses in the Boston model</a:t>
            </a:r>
            <a:r>
              <a:rPr lang="en-US" sz="1600" dirty="0" smtClean="0">
                <a:solidFill>
                  <a:srgbClr val="FF0000"/>
                </a:solidFill>
              </a:rPr>
              <a:t>?</a:t>
            </a:r>
          </a:p>
          <a:p>
            <a:pPr>
              <a:spcAft>
                <a:spcPts val="400"/>
              </a:spcAft>
              <a:buClr>
                <a:schemeClr val="accent6">
                  <a:lumMod val="50000"/>
                </a:schemeClr>
              </a:buClr>
            </a:pPr>
            <a:r>
              <a:rPr lang="en-US" sz="1600" b="1" dirty="0" smtClean="0">
                <a:solidFill>
                  <a:srgbClr val="FF0000"/>
                </a:solidFill>
              </a:rPr>
              <a:t>Task 4.5 </a:t>
            </a:r>
            <a:r>
              <a:rPr lang="en-US" sz="1600" dirty="0" smtClean="0">
                <a:solidFill>
                  <a:srgbClr val="FF0000"/>
                </a:solidFill>
              </a:rPr>
              <a:t>– In terms of </a:t>
            </a:r>
            <a:r>
              <a:rPr lang="en-US" sz="1600" dirty="0">
                <a:solidFill>
                  <a:srgbClr val="FF0000"/>
                </a:solidFill>
              </a:rPr>
              <a:t>Enderoth School, </a:t>
            </a:r>
            <a:r>
              <a:rPr lang="en-US" sz="1600" dirty="0" smtClean="0">
                <a:solidFill>
                  <a:srgbClr val="FF0000"/>
                </a:solidFill>
              </a:rPr>
              <a:t>state the </a:t>
            </a:r>
            <a:r>
              <a:rPr lang="en-US" sz="1600" dirty="0">
                <a:solidFill>
                  <a:srgbClr val="FF0000"/>
                </a:solidFill>
              </a:rPr>
              <a:t>benefits and weakness of </a:t>
            </a:r>
            <a:r>
              <a:rPr lang="en-US" sz="1600" dirty="0" smtClean="0">
                <a:solidFill>
                  <a:srgbClr val="FF0000"/>
                </a:solidFill>
              </a:rPr>
              <a:t>the Boston Matrix </a:t>
            </a:r>
            <a:r>
              <a:rPr lang="en-US" sz="1600" dirty="0">
                <a:solidFill>
                  <a:srgbClr val="FF0000"/>
                </a:solidFill>
              </a:rPr>
              <a:t>marketing decision-making </a:t>
            </a:r>
            <a:r>
              <a:rPr lang="en-US" sz="1600" dirty="0" smtClean="0">
                <a:solidFill>
                  <a:srgbClr val="FF0000"/>
                </a:solidFill>
              </a:rPr>
              <a:t>tool</a:t>
            </a:r>
            <a:r>
              <a:rPr lang="en-US" sz="1600" dirty="0">
                <a:solidFill>
                  <a:srgbClr val="FF0000"/>
                </a:solidFill>
              </a:rPr>
              <a:t> </a:t>
            </a:r>
            <a:r>
              <a:rPr lang="en-US" sz="1600" dirty="0" smtClean="0">
                <a:solidFill>
                  <a:srgbClr val="FF0000"/>
                </a:solidFill>
              </a:rPr>
              <a:t>in this scenario.</a:t>
            </a:r>
            <a:endParaRPr lang="en-US" sz="16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000" dirty="0" smtClean="0"/>
              <a:t>4.2 – Market Decision-Making Tools – Boston Matrix</a:t>
            </a:r>
            <a:endParaRPr lang="en-US" sz="3000" dirty="0"/>
          </a:p>
        </p:txBody>
      </p:sp>
    </p:spTree>
    <p:extLst>
      <p:ext uri="{BB962C8B-B14F-4D97-AF65-F5344CB8AC3E}">
        <p14:creationId xmlns:p14="http://schemas.microsoft.com/office/powerpoint/2010/main" val="4289178112"/>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570756"/>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sz="1600" b="1" dirty="0" smtClean="0"/>
              <a:t>Porter’s Five Forces model </a:t>
            </a:r>
            <a:r>
              <a:rPr lang="en-US" sz="1600" dirty="0" smtClean="0"/>
              <a:t>was created by Harvard Business School professor Michael Porter, to analyse an industry's attractiveness and likely profitability. </a:t>
            </a:r>
          </a:p>
          <a:p>
            <a:pPr marL="360363" lvl="1" indent="-342900">
              <a:spcAft>
                <a:spcPts val="600"/>
              </a:spcAft>
              <a:buClr>
                <a:srgbClr val="00B050"/>
              </a:buClr>
              <a:buFont typeface="Wingdings 3" panose="05040102010807070707" pitchFamily="18" charset="2"/>
              <a:buChar char=""/>
            </a:pPr>
            <a:r>
              <a:rPr lang="en-US" sz="1600" dirty="0" smtClean="0"/>
              <a:t>Porter recognised that firms are likely keep a close watch on their rivals, but his theory encourages firms to examine what other factors could impact the business environment. He identified five forces that make up the competitive environment, and which can erode your profitability. These are:</a:t>
            </a:r>
          </a:p>
          <a:p>
            <a:pPr marL="720725" lvl="1" indent="-342900">
              <a:spcAft>
                <a:spcPts val="600"/>
              </a:spcAft>
              <a:buClr>
                <a:srgbClr val="00B050"/>
              </a:buClr>
              <a:buFont typeface="+mj-lt"/>
              <a:buAutoNum type="arabicPeriod"/>
            </a:pPr>
            <a:r>
              <a:rPr lang="en-US" sz="1600" b="1" dirty="0" smtClean="0"/>
              <a:t>Competitive Rivalry</a:t>
            </a:r>
            <a:r>
              <a:rPr lang="en-US" sz="1600" dirty="0" smtClean="0"/>
              <a:t> - This looks at the number and strength of your competitors. How many rivals do you have? Who are they, and how does the quality of their products and services compare with yours? Where rivalry is intense, companies can attract customers with aggressive price cuts and high-impact marketing campaigns. </a:t>
            </a:r>
          </a:p>
          <a:p>
            <a:pPr marL="720725" lvl="1" indent="-342900">
              <a:spcAft>
                <a:spcPts val="600"/>
              </a:spcAft>
              <a:buClr>
                <a:srgbClr val="00B050"/>
              </a:buClr>
              <a:buFont typeface="+mj-lt"/>
              <a:buAutoNum type="arabicPeriod"/>
            </a:pPr>
            <a:r>
              <a:rPr lang="en-US" sz="1600" b="1" dirty="0" smtClean="0"/>
              <a:t>Supplier Power </a:t>
            </a:r>
            <a:r>
              <a:rPr lang="en-US" sz="1600" dirty="0" smtClean="0"/>
              <a:t>- This is determined by how easy it is for your suppliers to increase their prices. How many potential suppliers do you have? How unique is the product or service that they provide, and how expensive would it be to switch from one supplier to another? The more you have to choose from, the easier it will be to switch to a cheaper alternative. But the fewer suppliers there are, and the more you need their help, the stronger their position and their ability to charge you more. That can impact your profit.</a:t>
            </a:r>
          </a:p>
          <a:p>
            <a:pPr marL="720725" lvl="1" indent="-342900">
              <a:spcAft>
                <a:spcPts val="600"/>
              </a:spcAft>
              <a:buClr>
                <a:srgbClr val="00B050"/>
              </a:buClr>
              <a:buFont typeface="+mj-lt"/>
              <a:buAutoNum type="arabicPeriod"/>
            </a:pPr>
            <a:r>
              <a:rPr lang="en-US" sz="1600" b="1" dirty="0" smtClean="0"/>
              <a:t>Buyer Power -</a:t>
            </a:r>
            <a:r>
              <a:rPr lang="en-US" sz="1600" dirty="0" smtClean="0"/>
              <a:t> How easy it is for buyers to drive your prices down. How many buyers are there, and how big are their orders? How much would it cost them to switch from your products and services to those of a rival? Are your buyers strong enough to dictate terms to you?</a:t>
            </a:r>
          </a:p>
        </p:txBody>
      </p:sp>
      <p:sp>
        <p:nvSpPr>
          <p:cNvPr id="14" name="Title 2"/>
          <p:cNvSpPr>
            <a:spLocks noGrp="1"/>
          </p:cNvSpPr>
          <p:nvPr>
            <p:ph type="title"/>
          </p:nvPr>
        </p:nvSpPr>
        <p:spPr>
          <a:xfrm>
            <a:off x="70266" y="72008"/>
            <a:ext cx="8859452" cy="548680"/>
          </a:xfrm>
        </p:spPr>
        <p:txBody>
          <a:bodyPr>
            <a:noAutofit/>
          </a:bodyPr>
          <a:lstStyle/>
          <a:p>
            <a:r>
              <a:rPr lang="en-US" sz="3000" dirty="0" smtClean="0"/>
              <a:t>4.2 – Market Decision-Making Tools – Porters 5 Forces</a:t>
            </a:r>
            <a:endParaRPr lang="en-US" sz="3000" dirty="0"/>
          </a:p>
        </p:txBody>
      </p:sp>
    </p:spTree>
    <p:extLst>
      <p:ext uri="{BB962C8B-B14F-4D97-AF65-F5344CB8AC3E}">
        <p14:creationId xmlns:p14="http://schemas.microsoft.com/office/powerpoint/2010/main" val="240929759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3123932"/>
          </a:xfrm>
          <a:prstGeom prst="rect">
            <a:avLst/>
          </a:prstGeom>
        </p:spPr>
        <p:txBody>
          <a:bodyPr wrap="square">
            <a:spAutoFit/>
          </a:bodyPr>
          <a:lstStyle/>
          <a:p>
            <a:pPr marL="360363" lvl="1" indent="-342900">
              <a:spcAft>
                <a:spcPts val="600"/>
              </a:spcAft>
              <a:buClr>
                <a:srgbClr val="00B050"/>
              </a:buClr>
              <a:buFont typeface="+mj-lt"/>
              <a:buAutoNum type="arabicPeriod" startAt="4"/>
            </a:pPr>
            <a:r>
              <a:rPr lang="en-US" sz="1600" b="1" dirty="0" smtClean="0"/>
              <a:t>Threat of Substitution</a:t>
            </a:r>
            <a:r>
              <a:rPr lang="en-US" sz="1600" dirty="0" smtClean="0"/>
              <a:t> - This refers to the likelihood of your customers finding a different way of doing what you do. E.g., if you supply a unique software product that automates an important process, people may substitute it by doing the process manually or by outsourcing it. A substitution that is easy and cheap to make can weaken your position and threaten your profitability.</a:t>
            </a:r>
          </a:p>
          <a:p>
            <a:pPr marL="360363" lvl="1" indent="-342900">
              <a:spcAft>
                <a:spcPts val="600"/>
              </a:spcAft>
              <a:buClr>
                <a:srgbClr val="00B050"/>
              </a:buClr>
              <a:buFont typeface="+mj-lt"/>
              <a:buAutoNum type="arabicPeriod" startAt="4"/>
            </a:pPr>
            <a:r>
              <a:rPr lang="en-US" sz="1600" b="1" dirty="0" smtClean="0"/>
              <a:t>Threat of New Entry</a:t>
            </a:r>
            <a:r>
              <a:rPr lang="en-US" sz="1600" dirty="0" smtClean="0"/>
              <a:t> - Your position can be affected by people's ability to enter your market. So, think about how easily this could be done. How easy is it to get a foothold in your industry or market? How much would it cost, and how tightly is your sector regulated? If it takes little money and effort to enter your market and compete effectively, or if you have little protection for your key technologies, then rivals can quickly enter your market and weaken your position. If you have strong and durable barriers to entry, then you can preserve a favorable position and take fair advantage of it.</a:t>
            </a:r>
          </a:p>
        </p:txBody>
      </p:sp>
      <p:sp>
        <p:nvSpPr>
          <p:cNvPr id="14" name="Title 2"/>
          <p:cNvSpPr>
            <a:spLocks noGrp="1"/>
          </p:cNvSpPr>
          <p:nvPr>
            <p:ph type="title"/>
          </p:nvPr>
        </p:nvSpPr>
        <p:spPr>
          <a:xfrm>
            <a:off x="70266" y="72008"/>
            <a:ext cx="8859452" cy="548680"/>
          </a:xfrm>
        </p:spPr>
        <p:txBody>
          <a:bodyPr>
            <a:noAutofit/>
          </a:bodyPr>
          <a:lstStyle/>
          <a:p>
            <a:r>
              <a:rPr lang="en-US" sz="3000" dirty="0" smtClean="0"/>
              <a:t>4.2 – Market Decision-Making Tools – Porters 5 Forces</a:t>
            </a:r>
            <a:endParaRPr lang="en-US" sz="3000" dirty="0"/>
          </a:p>
        </p:txBody>
      </p:sp>
      <p:pic>
        <p:nvPicPr>
          <p:cNvPr id="2" name="4.2 - Porters 5 Forces Tutoria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93243" y="4149080"/>
            <a:ext cx="2766589" cy="2074942"/>
          </a:xfrm>
          <a:prstGeom prst="rect">
            <a:avLst/>
          </a:prstGeom>
        </p:spPr>
      </p:pic>
      <p:pic>
        <p:nvPicPr>
          <p:cNvPr id="3" name="4.2 - Porter's Five Forces Model - Airline Industry">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5076056" y="4176668"/>
            <a:ext cx="3746202" cy="2107238"/>
          </a:xfrm>
          <a:prstGeom prst="rect">
            <a:avLst/>
          </a:prstGeom>
        </p:spPr>
      </p:pic>
      <p:sp>
        <p:nvSpPr>
          <p:cNvPr id="6" name="Rounded Rectangle 5">
            <a:hlinkClick r:id="rId9" action="ppaction://hlinkfile"/>
          </p:cNvPr>
          <p:cNvSpPr/>
          <p:nvPr/>
        </p:nvSpPr>
        <p:spPr>
          <a:xfrm>
            <a:off x="1064469" y="6318223"/>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7" name="Rounded Rectangle 6">
            <a:hlinkClick r:id="rId10" action="ppaction://hlinkfile"/>
          </p:cNvPr>
          <p:cNvSpPr/>
          <p:nvPr/>
        </p:nvSpPr>
        <p:spPr>
          <a:xfrm>
            <a:off x="6337089" y="6318223"/>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299434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192689" cy="5398401"/>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sz="1870" b="1" dirty="0" smtClean="0"/>
              <a:t>Porter’s </a:t>
            </a:r>
            <a:r>
              <a:rPr lang="en-US" sz="1870" b="1" dirty="0"/>
              <a:t>Generic Competitive </a:t>
            </a:r>
            <a:r>
              <a:rPr lang="en-US" sz="1870" b="1" dirty="0" smtClean="0"/>
              <a:t>Strategies </a:t>
            </a:r>
            <a:r>
              <a:rPr lang="en-US" sz="1870" dirty="0"/>
              <a:t>- A firm's relative position within its industry determines whether a firm's profitability is above or below the industry average. The fundamental basis of above average profitability in the long run is sustainable competitive advantage. </a:t>
            </a:r>
            <a:endParaRPr lang="en-US" sz="1870" dirty="0" smtClean="0"/>
          </a:p>
          <a:p>
            <a:pPr marL="360363" lvl="1" indent="-342900">
              <a:spcAft>
                <a:spcPts val="600"/>
              </a:spcAft>
              <a:buClr>
                <a:srgbClr val="00B050"/>
              </a:buClr>
              <a:buFont typeface="Wingdings 3" panose="05040102010807070707" pitchFamily="18" charset="2"/>
              <a:buChar char=""/>
            </a:pPr>
            <a:r>
              <a:rPr lang="en-US" sz="1870" dirty="0" smtClean="0"/>
              <a:t>There </a:t>
            </a:r>
            <a:r>
              <a:rPr lang="en-US" sz="1870" dirty="0"/>
              <a:t>are two basic types of competitive advantage a firm can possess: </a:t>
            </a:r>
            <a:r>
              <a:rPr lang="en-US" sz="1870" b="1" dirty="0"/>
              <a:t>low cost</a:t>
            </a:r>
            <a:r>
              <a:rPr lang="en-US" sz="1870" dirty="0"/>
              <a:t> or </a:t>
            </a:r>
            <a:r>
              <a:rPr lang="en-US" sz="1870" b="1" dirty="0"/>
              <a:t>differentiation</a:t>
            </a:r>
            <a:r>
              <a:rPr lang="en-US" sz="1870" dirty="0"/>
              <a:t>. The two basic types of competitive advantage combined with the </a:t>
            </a:r>
            <a:r>
              <a:rPr lang="en-US" sz="1870" dirty="0" smtClean="0"/>
              <a:t>range </a:t>
            </a:r>
            <a:r>
              <a:rPr lang="en-US" sz="1870" dirty="0"/>
              <a:t>of activities for which a firm seeks to achieve them, lead to three generic strategies for achieving above average performance in an industry: </a:t>
            </a:r>
            <a:r>
              <a:rPr lang="en-US" sz="1870" b="1" dirty="0"/>
              <a:t>cost leadership</a:t>
            </a:r>
            <a:r>
              <a:rPr lang="en-US" sz="1870" dirty="0"/>
              <a:t>, </a:t>
            </a:r>
            <a:r>
              <a:rPr lang="en-US" sz="1870" b="1" dirty="0"/>
              <a:t>differentiation</a:t>
            </a:r>
            <a:r>
              <a:rPr lang="en-US" sz="1870" dirty="0"/>
              <a:t>, and </a:t>
            </a:r>
            <a:r>
              <a:rPr lang="en-US" sz="1870" b="1" dirty="0"/>
              <a:t>focus</a:t>
            </a:r>
            <a:r>
              <a:rPr lang="en-US" sz="1870" dirty="0"/>
              <a:t>. The focus strategy has two variants, </a:t>
            </a:r>
            <a:r>
              <a:rPr lang="en-US" sz="1870" b="1" dirty="0"/>
              <a:t>cost focus</a:t>
            </a:r>
            <a:r>
              <a:rPr lang="en-US" sz="1870" dirty="0"/>
              <a:t> and </a:t>
            </a:r>
            <a:r>
              <a:rPr lang="en-US" sz="1870" b="1" dirty="0"/>
              <a:t>differentiation focus</a:t>
            </a:r>
            <a:r>
              <a:rPr lang="en-US" sz="1870" dirty="0"/>
              <a:t>.</a:t>
            </a:r>
          </a:p>
          <a:p>
            <a:pPr marL="355600" lvl="1" indent="-342900">
              <a:spcAft>
                <a:spcPts val="600"/>
              </a:spcAft>
              <a:buClr>
                <a:srgbClr val="00B050"/>
              </a:buClr>
              <a:buFont typeface="Wingdings 3" panose="05040102010807070707" pitchFamily="18" charset="2"/>
              <a:buChar char=""/>
            </a:pPr>
            <a:r>
              <a:rPr lang="en-US" sz="1870" b="1" dirty="0" smtClean="0">
                <a:solidFill>
                  <a:srgbClr val="FF0000"/>
                </a:solidFill>
              </a:rPr>
              <a:t>Task 4.6 </a:t>
            </a:r>
            <a:r>
              <a:rPr lang="en-US" sz="1870" dirty="0" smtClean="0">
                <a:solidFill>
                  <a:srgbClr val="FF0000"/>
                </a:solidFill>
              </a:rPr>
              <a:t>– Describe using Porter 2 strategies applied to the Enderoth School Scenario, the benefits and </a:t>
            </a:r>
            <a:r>
              <a:rPr lang="en-US" sz="1870" dirty="0">
                <a:solidFill>
                  <a:srgbClr val="FF0000"/>
                </a:solidFill>
              </a:rPr>
              <a:t>weakness of each marketing </a:t>
            </a:r>
            <a:r>
              <a:rPr lang="en-US" sz="1870" dirty="0" smtClean="0">
                <a:solidFill>
                  <a:srgbClr val="FF0000"/>
                </a:solidFill>
              </a:rPr>
              <a:t>decision-making tool</a:t>
            </a:r>
            <a:r>
              <a:rPr lang="en-US" sz="1870" dirty="0">
                <a:solidFill>
                  <a:srgbClr val="FF0000"/>
                </a:solidFill>
              </a:rPr>
              <a:t>.</a:t>
            </a:r>
          </a:p>
        </p:txBody>
      </p:sp>
      <p:sp>
        <p:nvSpPr>
          <p:cNvPr id="14" name="Title 2"/>
          <p:cNvSpPr>
            <a:spLocks noGrp="1"/>
          </p:cNvSpPr>
          <p:nvPr>
            <p:ph type="title"/>
          </p:nvPr>
        </p:nvSpPr>
        <p:spPr>
          <a:xfrm>
            <a:off x="70266" y="72008"/>
            <a:ext cx="8859452" cy="548680"/>
          </a:xfrm>
        </p:spPr>
        <p:txBody>
          <a:bodyPr>
            <a:noAutofit/>
          </a:bodyPr>
          <a:lstStyle/>
          <a:p>
            <a:r>
              <a:rPr lang="en-US" sz="2600" dirty="0" smtClean="0"/>
              <a:t>4.2 – Market Decision-Making Tools – Porters Generic Strategy</a:t>
            </a:r>
            <a:endParaRPr lang="en-US" sz="2600" dirty="0"/>
          </a:p>
        </p:txBody>
      </p:sp>
      <p:pic>
        <p:nvPicPr>
          <p:cNvPr id="2" name="4.2 - Porter's Generic Strategi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444208" y="1078228"/>
            <a:ext cx="2408044" cy="1802270"/>
          </a:xfrm>
          <a:prstGeom prst="rect">
            <a:avLst/>
          </a:prstGeom>
        </p:spPr>
      </p:pic>
      <p:sp>
        <p:nvSpPr>
          <p:cNvPr id="7" name="Rounded Rectangle 6">
            <a:hlinkClick r:id="rId6" action="ppaction://hlinkfile"/>
          </p:cNvPr>
          <p:cNvSpPr/>
          <p:nvPr/>
        </p:nvSpPr>
        <p:spPr>
          <a:xfrm>
            <a:off x="7036162" y="3037175"/>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pic>
        <p:nvPicPr>
          <p:cNvPr id="4098" name="Picture 2" descr="Image result for porter's generic strategies"/>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444208" y="3481884"/>
            <a:ext cx="2408044" cy="2455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03876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107355082"/>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4P’s you learnt at GCSE and how they affect the USP of the product.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is the current USP of your school.</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is your Business teacher’s current USP.</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Can a product that is failing, recover.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Count the number of designer labels you have on you right now and are you influenced by advertising.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24644"/>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2100" dirty="0" smtClean="0"/>
              <a:t>There are several </a:t>
            </a:r>
            <a:r>
              <a:rPr lang="en-US" sz="2100" dirty="0"/>
              <a:t>considerations </a:t>
            </a:r>
            <a:r>
              <a:rPr lang="en-US" sz="2100" dirty="0" smtClean="0"/>
              <a:t>that have to be taken into account when </a:t>
            </a:r>
            <a:r>
              <a:rPr lang="en-US" sz="2100" dirty="0"/>
              <a:t>making marketing </a:t>
            </a:r>
            <a:r>
              <a:rPr lang="en-US" sz="2100" dirty="0" smtClean="0"/>
              <a:t>decisions. </a:t>
            </a:r>
            <a:endParaRPr lang="en-US" sz="2100" dirty="0"/>
          </a:p>
          <a:p>
            <a:pPr marL="720725" lvl="1" indent="-342900">
              <a:spcAft>
                <a:spcPts val="600"/>
              </a:spcAft>
              <a:buClr>
                <a:srgbClr val="00B050"/>
              </a:buClr>
              <a:buFont typeface="Wingdings" panose="05000000000000000000" pitchFamily="2" charset="2"/>
              <a:buChar char="§"/>
            </a:pPr>
            <a:r>
              <a:rPr lang="en-US" sz="2100" b="1" dirty="0" smtClean="0"/>
              <a:t>Target market </a:t>
            </a:r>
            <a:r>
              <a:rPr lang="en-US" sz="2100" dirty="0" smtClean="0"/>
              <a:t>– Finding out who your customers are and what they want.</a:t>
            </a:r>
            <a:endParaRPr lang="en-US" sz="2100" dirty="0"/>
          </a:p>
          <a:p>
            <a:pPr marL="720725" lvl="1" indent="-342900">
              <a:spcAft>
                <a:spcPts val="600"/>
              </a:spcAft>
              <a:buClr>
                <a:srgbClr val="00B050"/>
              </a:buClr>
              <a:buFont typeface="Wingdings" panose="05000000000000000000" pitchFamily="2" charset="2"/>
              <a:buChar char="§"/>
            </a:pPr>
            <a:r>
              <a:rPr lang="en-US" sz="2100" b="1" dirty="0" smtClean="0"/>
              <a:t>Product/service features </a:t>
            </a:r>
            <a:r>
              <a:rPr lang="en-US" sz="2100" dirty="0" smtClean="0"/>
              <a:t>– Finding out if your product is the good enough for the customer base and satisfying that need.</a:t>
            </a:r>
            <a:endParaRPr lang="en-US" sz="2100" dirty="0"/>
          </a:p>
          <a:p>
            <a:pPr marL="720725" lvl="1" indent="-342900">
              <a:spcAft>
                <a:spcPts val="600"/>
              </a:spcAft>
              <a:buClr>
                <a:srgbClr val="00B050"/>
              </a:buClr>
              <a:buFont typeface="Wingdings" panose="05000000000000000000" pitchFamily="2" charset="2"/>
              <a:buChar char="§"/>
            </a:pPr>
            <a:r>
              <a:rPr lang="en-US" sz="2100" b="1" dirty="0" smtClean="0"/>
              <a:t>Place/channels </a:t>
            </a:r>
            <a:r>
              <a:rPr lang="en-US" sz="2100" b="1" dirty="0"/>
              <a:t>of </a:t>
            </a:r>
            <a:r>
              <a:rPr lang="en-US" sz="2100" b="1" dirty="0" smtClean="0"/>
              <a:t>distribution </a:t>
            </a:r>
            <a:r>
              <a:rPr lang="en-US" sz="2100" dirty="0" smtClean="0"/>
              <a:t>– Finding out how to get your product to the customer.</a:t>
            </a:r>
            <a:endParaRPr lang="en-US" sz="2100" dirty="0"/>
          </a:p>
          <a:p>
            <a:pPr marL="720725" lvl="1" indent="-342900">
              <a:spcAft>
                <a:spcPts val="600"/>
              </a:spcAft>
              <a:buClr>
                <a:srgbClr val="00B050"/>
              </a:buClr>
              <a:buFont typeface="Wingdings" panose="05000000000000000000" pitchFamily="2" charset="2"/>
              <a:buChar char="§"/>
            </a:pPr>
            <a:r>
              <a:rPr lang="en-US" sz="2100" b="1" dirty="0" smtClean="0"/>
              <a:t>Pricing</a:t>
            </a:r>
            <a:r>
              <a:rPr lang="en-US" sz="2100" dirty="0" smtClean="0"/>
              <a:t> – Setting a Pricing Strategy that encourages sales.</a:t>
            </a:r>
            <a:endParaRPr lang="en-US" sz="2100" dirty="0"/>
          </a:p>
          <a:p>
            <a:pPr marL="720725" lvl="1" indent="-342900">
              <a:spcAft>
                <a:spcPts val="600"/>
              </a:spcAft>
              <a:buClr>
                <a:srgbClr val="00B050"/>
              </a:buClr>
              <a:buFont typeface="Wingdings" panose="05000000000000000000" pitchFamily="2" charset="2"/>
              <a:buChar char="§"/>
            </a:pPr>
            <a:r>
              <a:rPr lang="en-US" sz="2100" b="1" dirty="0" smtClean="0"/>
              <a:t>Promotion</a:t>
            </a:r>
            <a:r>
              <a:rPr lang="en-US" sz="2100" dirty="0" smtClean="0"/>
              <a:t> – Using promotional methods to sway the customers decision.</a:t>
            </a:r>
            <a:endParaRPr lang="en-US" sz="2100" dirty="0"/>
          </a:p>
          <a:p>
            <a:pPr marL="720725" lvl="1" indent="-342900">
              <a:spcAft>
                <a:spcPts val="600"/>
              </a:spcAft>
              <a:buClr>
                <a:srgbClr val="00B050"/>
              </a:buClr>
              <a:buFont typeface="Wingdings" panose="05000000000000000000" pitchFamily="2" charset="2"/>
              <a:buChar char="§"/>
            </a:pPr>
            <a:r>
              <a:rPr lang="en-US" sz="2100" b="1" dirty="0" smtClean="0"/>
              <a:t>Corporate image </a:t>
            </a:r>
            <a:r>
              <a:rPr lang="en-US" sz="2100" dirty="0" smtClean="0"/>
              <a:t>– How does the customer see your company, and does this influence their buying power.</a:t>
            </a:r>
            <a:endParaRPr lang="en-US" sz="2100" dirty="0"/>
          </a:p>
        </p:txBody>
      </p:sp>
      <p:sp>
        <p:nvSpPr>
          <p:cNvPr id="14"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275778535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107355082"/>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4P’s you learnt at GCSE and how they affect the USP of the product.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is the current USP of your school.</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is your Business teacher’s current USP.</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Can a product that is failing, recover.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Count the number of designer labels you have on you right now and are you influenced by advertising.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575372"/>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530" b="1" dirty="0" smtClean="0"/>
              <a:t>Target Market </a:t>
            </a:r>
            <a:r>
              <a:rPr lang="en-US" sz="1530" dirty="0" smtClean="0"/>
              <a:t>– The target Market can be divided into three areas that need to be considered:</a:t>
            </a:r>
          </a:p>
          <a:p>
            <a:pPr marL="355600" lvl="1" indent="-342900">
              <a:spcAft>
                <a:spcPts val="600"/>
              </a:spcAft>
              <a:buClr>
                <a:srgbClr val="00B050"/>
              </a:buClr>
              <a:buFont typeface="Wingdings 3" panose="05040102010807070707" pitchFamily="18" charset="2"/>
              <a:buChar char=""/>
            </a:pPr>
            <a:r>
              <a:rPr lang="en-US" sz="1530" b="1" dirty="0">
                <a:solidFill>
                  <a:srgbClr val="FF0000"/>
                </a:solidFill>
              </a:rPr>
              <a:t>Market size </a:t>
            </a:r>
            <a:r>
              <a:rPr lang="en-US" sz="1530" b="1" dirty="0" smtClean="0"/>
              <a:t>- </a:t>
            </a:r>
            <a:r>
              <a:rPr lang="en-US" sz="1530" dirty="0" smtClean="0"/>
              <a:t>This can be can </a:t>
            </a:r>
            <a:r>
              <a:rPr lang="en-US" sz="1530" dirty="0"/>
              <a:t>be measured in two ways:</a:t>
            </a:r>
          </a:p>
          <a:p>
            <a:pPr marL="720725" lvl="1" indent="-342900">
              <a:spcAft>
                <a:spcPts val="600"/>
              </a:spcAft>
              <a:buClr>
                <a:srgbClr val="00B050"/>
              </a:buClr>
              <a:buFont typeface="Arial" panose="020B0604020202020204" pitchFamily="34" charset="0"/>
              <a:buChar char="•"/>
            </a:pPr>
            <a:r>
              <a:rPr lang="en-US" sz="1530" dirty="0"/>
              <a:t>The value of all the items sold in the market in £s</a:t>
            </a:r>
          </a:p>
          <a:p>
            <a:pPr marL="720725" lvl="1" indent="-342900">
              <a:spcAft>
                <a:spcPts val="600"/>
              </a:spcAft>
              <a:buClr>
                <a:srgbClr val="00B050"/>
              </a:buClr>
              <a:buFont typeface="Arial" panose="020B0604020202020204" pitchFamily="34" charset="0"/>
              <a:buChar char="•"/>
            </a:pPr>
            <a:r>
              <a:rPr lang="en-US" sz="1530" dirty="0"/>
              <a:t>The volume of all the items sold in the market in 000s.</a:t>
            </a:r>
          </a:p>
          <a:p>
            <a:pPr marL="355600" lvl="1" indent="-342900">
              <a:spcAft>
                <a:spcPts val="600"/>
              </a:spcAft>
              <a:buClr>
                <a:srgbClr val="00B050"/>
              </a:buClr>
              <a:buFont typeface="Wingdings 3" panose="05040102010807070707" pitchFamily="18" charset="2"/>
              <a:buChar char=""/>
            </a:pPr>
            <a:r>
              <a:rPr lang="en-US" sz="1530" dirty="0"/>
              <a:t>Measuring by one method is not necessarily better than another. For example, it is quite feasible for the size of the market to have grown in volume (more items have been sold) but at the same time, shrunk in value because the price of each item has fallen considerably in the market</a:t>
            </a:r>
            <a:r>
              <a:rPr lang="en-US" sz="1530" dirty="0" smtClean="0"/>
              <a:t>.</a:t>
            </a:r>
          </a:p>
          <a:p>
            <a:pPr marL="355600" lvl="1" indent="-342900">
              <a:spcAft>
                <a:spcPts val="600"/>
              </a:spcAft>
              <a:buClr>
                <a:srgbClr val="00B050"/>
              </a:buClr>
              <a:buFont typeface="Wingdings 3" panose="05040102010807070707" pitchFamily="18" charset="2"/>
              <a:buChar char=""/>
            </a:pPr>
            <a:r>
              <a:rPr lang="en-US" sz="1530" b="1" dirty="0" smtClean="0">
                <a:solidFill>
                  <a:srgbClr val="FF0000"/>
                </a:solidFill>
              </a:rPr>
              <a:t>Market Growth </a:t>
            </a:r>
            <a:r>
              <a:rPr lang="en-US" sz="1530" b="1" dirty="0"/>
              <a:t>- </a:t>
            </a:r>
            <a:r>
              <a:rPr lang="en-US" sz="1530" dirty="0"/>
              <a:t>Market growth is an increase in market size, normally expressed as a percentage. Market growth indicates that demand for the product is increasing. </a:t>
            </a:r>
          </a:p>
          <a:p>
            <a:pPr marL="355600" lvl="1" indent="-342900">
              <a:spcAft>
                <a:spcPts val="600"/>
              </a:spcAft>
              <a:buClr>
                <a:srgbClr val="00B050"/>
              </a:buClr>
              <a:buFont typeface="Wingdings 3" panose="05040102010807070707" pitchFamily="18" charset="2"/>
              <a:buChar char=""/>
            </a:pPr>
            <a:r>
              <a:rPr lang="en-US" sz="1530" dirty="0"/>
              <a:t>Market growth can be rapid if the product is completely new and people want it but can be slow or static when the product is well </a:t>
            </a:r>
            <a:r>
              <a:rPr lang="en-US" sz="1530" dirty="0" smtClean="0"/>
              <a:t>established. Market </a:t>
            </a:r>
            <a:r>
              <a:rPr lang="en-US" sz="1530" dirty="0"/>
              <a:t>growth will be negative when demand for the product is falling.</a:t>
            </a:r>
          </a:p>
          <a:p>
            <a:pPr marL="355600" lvl="1" indent="-342900">
              <a:spcAft>
                <a:spcPts val="600"/>
              </a:spcAft>
              <a:buClr>
                <a:srgbClr val="00B050"/>
              </a:buClr>
              <a:buFont typeface="Wingdings 3" panose="05040102010807070707" pitchFamily="18" charset="2"/>
              <a:buChar char=""/>
            </a:pPr>
            <a:r>
              <a:rPr lang="en-US" sz="1530" b="1" dirty="0">
                <a:solidFill>
                  <a:srgbClr val="FF0000"/>
                </a:solidFill>
              </a:rPr>
              <a:t>Market Segmentation - </a:t>
            </a:r>
            <a:r>
              <a:rPr lang="en-US" sz="1530" dirty="0">
                <a:solidFill>
                  <a:srgbClr val="FF0000"/>
                </a:solidFill>
              </a:rPr>
              <a:t>means that the market can be divided up into groups, each </a:t>
            </a:r>
            <a:r>
              <a:rPr lang="en-US" sz="1530" dirty="0"/>
              <a:t>of which has distinctive customer preferences. Both products and marketing strategies can be differentiated to meet the requirements of each segment. Common groupings include age, gender, family status, income, interests, locations, culture, occupation, lifestyles etc</a:t>
            </a:r>
            <a:r>
              <a:rPr lang="en-US" sz="1530" dirty="0" smtClean="0"/>
              <a:t>.</a:t>
            </a:r>
            <a:endParaRPr lang="en-US" sz="1530" dirty="0"/>
          </a:p>
        </p:txBody>
      </p:sp>
      <p:sp>
        <p:nvSpPr>
          <p:cNvPr id="14"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1656016096"/>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840760" cy="5664628"/>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130" dirty="0" smtClean="0">
                <a:solidFill>
                  <a:srgbClr val="FF0000"/>
                </a:solidFill>
              </a:rPr>
              <a:t>However</a:t>
            </a:r>
            <a:r>
              <a:rPr lang="en-US" sz="2130" dirty="0">
                <a:solidFill>
                  <a:srgbClr val="FF0000"/>
                </a:solidFill>
              </a:rPr>
              <a:t>, the boardroom was concerned that future company growth would be far harder to come by.</a:t>
            </a:r>
          </a:p>
          <a:p>
            <a:pPr marL="398463" indent="-398463">
              <a:buClr>
                <a:schemeClr val="accent6">
                  <a:lumMod val="50000"/>
                </a:schemeClr>
              </a:buClr>
              <a:buFont typeface="Wingdings 3" panose="05040102010807070707" pitchFamily="18" charset="2"/>
              <a:buChar char=""/>
            </a:pPr>
            <a:r>
              <a:rPr lang="en-US" sz="2130" dirty="0">
                <a:solidFill>
                  <a:srgbClr val="FF0000"/>
                </a:solidFill>
              </a:rPr>
              <a:t>B&amp;Q's increase in market share had been at the expense of Focus Do It All, </a:t>
            </a:r>
            <a:r>
              <a:rPr lang="en-US" sz="2130" dirty="0" err="1">
                <a:solidFill>
                  <a:srgbClr val="FF0000"/>
                </a:solidFill>
              </a:rPr>
              <a:t>Homebase</a:t>
            </a:r>
            <a:r>
              <a:rPr lang="en-US" sz="2130" dirty="0">
                <a:solidFill>
                  <a:srgbClr val="FF0000"/>
                </a:solidFill>
              </a:rPr>
              <a:t> and independent retailers but Wickes and a reinvigorated </a:t>
            </a:r>
            <a:r>
              <a:rPr lang="en-US" sz="2130" dirty="0" err="1">
                <a:solidFill>
                  <a:srgbClr val="FF0000"/>
                </a:solidFill>
              </a:rPr>
              <a:t>Homebase</a:t>
            </a:r>
            <a:r>
              <a:rPr lang="en-US" sz="2130" dirty="0">
                <a:solidFill>
                  <a:srgbClr val="FF0000"/>
                </a:solidFill>
              </a:rPr>
              <a:t> remained serious competitors in the retail sector whilst Travis Perkins was particularly strong in the wholesale sector. Significant increases in market share would be very expensive to achieve, requiring either costly takeovers, aggressive discounting or expensive marketing.</a:t>
            </a:r>
          </a:p>
          <a:p>
            <a:pPr marL="398463" indent="-398463">
              <a:buClr>
                <a:schemeClr val="accent6">
                  <a:lumMod val="50000"/>
                </a:schemeClr>
              </a:buClr>
              <a:buFont typeface="Wingdings 3" panose="05040102010807070707" pitchFamily="18" charset="2"/>
              <a:buChar char=""/>
            </a:pPr>
            <a:r>
              <a:rPr lang="en-US" sz="2130" dirty="0">
                <a:solidFill>
                  <a:srgbClr val="FF0000"/>
                </a:solidFill>
              </a:rPr>
              <a:t>Furthermore, B&amp;Q were concerned that the UK market would no longer continue to grow at such a rate. Changes in fashion were still expected but in terms of house decoration, the cycles of trend were far longer than those found in high street fashion</a:t>
            </a:r>
            <a:r>
              <a:rPr lang="en-US" sz="2130" dirty="0" smtClean="0">
                <a:solidFill>
                  <a:srgbClr val="FF0000"/>
                </a:solidFill>
              </a:rPr>
              <a:t>.</a:t>
            </a:r>
            <a:endParaRPr lang="en-US" sz="2130" dirty="0">
              <a:solidFill>
                <a:srgbClr val="FF0000"/>
              </a:solidFill>
            </a:endParaRPr>
          </a:p>
        </p:txBody>
      </p:sp>
      <p:pic>
        <p:nvPicPr>
          <p:cNvPr id="5122" name="Picture 2" descr="Image result for b&amp;q"/>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92280" y="1124745"/>
            <a:ext cx="1729482" cy="128142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b&amp;q in chin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092280" y="2591008"/>
            <a:ext cx="1729976" cy="127004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b&amp;q in chin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92280" y="4005064"/>
            <a:ext cx="1729482" cy="85069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6"/>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92280" y="4992893"/>
            <a:ext cx="1729482" cy="1604459"/>
          </a:xfrm>
          <a:prstGeom prst="rect">
            <a:avLst/>
          </a:prstGeom>
        </p:spPr>
      </p:pic>
      <p:sp>
        <p:nvSpPr>
          <p:cNvPr id="10"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558593158"/>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768752" cy="5401479"/>
          </a:xfrm>
          <a:prstGeom prst="rect">
            <a:avLst/>
          </a:prstGeom>
        </p:spPr>
        <p:txBody>
          <a:bodyPr wrap="square">
            <a:spAutoFit/>
          </a:bodyPr>
          <a:lstStyle/>
          <a:p>
            <a:pPr marL="398463" indent="-398463">
              <a:buClr>
                <a:schemeClr val="accent6">
                  <a:lumMod val="50000"/>
                </a:schemeClr>
              </a:buClr>
              <a:buFont typeface="Wingdings 3" panose="05040102010807070707" pitchFamily="18" charset="2"/>
              <a:buChar char=""/>
            </a:pPr>
            <a:r>
              <a:rPr lang="en-US" sz="2320" dirty="0" smtClean="0">
                <a:solidFill>
                  <a:srgbClr val="FF0000"/>
                </a:solidFill>
              </a:rPr>
              <a:t>By </a:t>
            </a:r>
            <a:r>
              <a:rPr lang="en-US" sz="2320" dirty="0">
                <a:solidFill>
                  <a:srgbClr val="FF0000"/>
                </a:solidFill>
              </a:rPr>
              <a:t>2009 their fears were confirmed. The UK recession halted home improvement as disposable incomes fell and new housebuilding stopped almost entirely. The result was that the market shrank by around 15%. B&amp;Q still enjoyed a healthy market share (still around 24%) but of a smaller market.</a:t>
            </a:r>
          </a:p>
          <a:p>
            <a:pPr marL="398463" indent="-398463">
              <a:buClr>
                <a:schemeClr val="accent6">
                  <a:lumMod val="50000"/>
                </a:schemeClr>
              </a:buClr>
              <a:buFont typeface="Wingdings 3" panose="05040102010807070707" pitchFamily="18" charset="2"/>
              <a:buChar char=""/>
            </a:pPr>
            <a:r>
              <a:rPr lang="en-US" sz="2320" dirty="0">
                <a:solidFill>
                  <a:srgbClr val="FF0000"/>
                </a:solidFill>
              </a:rPr>
              <a:t>Nonetheless, B&amp;Q executives were not overly worried because by 2005 they had opened altogether 48 B&amp;Q branded stores in China. The Chinese home improvement market is estimated to be worth around £27bn; around twice as big as the UK's. Besides, growth in the Chinese home improvement market is around 15% per year</a:t>
            </a:r>
            <a:r>
              <a:rPr lang="en-US" sz="2320" dirty="0" smtClean="0">
                <a:solidFill>
                  <a:srgbClr val="FF0000"/>
                </a:solidFill>
              </a:rPr>
              <a:t>.</a:t>
            </a:r>
            <a:endParaRPr lang="en-US" sz="2320" dirty="0">
              <a:solidFill>
                <a:srgbClr val="FF0000"/>
              </a:solidFill>
            </a:endParaRPr>
          </a:p>
        </p:txBody>
      </p:sp>
      <p:pic>
        <p:nvPicPr>
          <p:cNvPr id="8" name="Picture 2" descr="Image result for b&amp;q"/>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92280" y="1124745"/>
            <a:ext cx="1729482" cy="12814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b&amp;q in chin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092280" y="2591008"/>
            <a:ext cx="1729976" cy="12700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b&amp;q in chin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92280" y="4005064"/>
            <a:ext cx="1729482" cy="85069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hlinkClick r:id="rId6"/>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92280" y="4992893"/>
            <a:ext cx="1729482" cy="1604459"/>
          </a:xfrm>
          <a:prstGeom prst="rect">
            <a:avLst/>
          </a:prstGeom>
        </p:spPr>
      </p:pic>
      <p:sp>
        <p:nvSpPr>
          <p:cNvPr id="12"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84884205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912768" cy="5455340"/>
          </a:xfrm>
          <a:prstGeom prst="rect">
            <a:avLst/>
          </a:prstGeom>
        </p:spPr>
        <p:txBody>
          <a:bodyPr wrap="square">
            <a:spAutoFit/>
          </a:bodyPr>
          <a:lstStyle/>
          <a:p>
            <a:pPr>
              <a:buClr>
                <a:schemeClr val="accent6">
                  <a:lumMod val="50000"/>
                </a:schemeClr>
              </a:buClr>
            </a:pPr>
            <a:r>
              <a:rPr lang="en-US" sz="2050" b="1" dirty="0" smtClean="0">
                <a:solidFill>
                  <a:srgbClr val="FF0000"/>
                </a:solidFill>
              </a:rPr>
              <a:t>The </a:t>
            </a:r>
            <a:r>
              <a:rPr lang="en-US" sz="2050" b="1" dirty="0">
                <a:solidFill>
                  <a:srgbClr val="FF0000"/>
                </a:solidFill>
              </a:rPr>
              <a:t>Water Saver</a:t>
            </a:r>
          </a:p>
          <a:p>
            <a:pPr marL="398463" indent="-398463">
              <a:buClr>
                <a:schemeClr val="accent6">
                  <a:lumMod val="50000"/>
                </a:schemeClr>
              </a:buClr>
              <a:buFont typeface="Wingdings 3" panose="05040102010807070707" pitchFamily="18" charset="2"/>
              <a:buChar char=""/>
            </a:pPr>
            <a:r>
              <a:rPr lang="en-US" sz="2050" dirty="0" smtClean="0">
                <a:solidFill>
                  <a:srgbClr val="FF0000"/>
                </a:solidFill>
              </a:rPr>
              <a:t>After volunteering in Africa, </a:t>
            </a:r>
            <a:r>
              <a:rPr lang="en-US" sz="2050" dirty="0">
                <a:solidFill>
                  <a:srgbClr val="FF0000"/>
                </a:solidFill>
              </a:rPr>
              <a:t>Lucy noticed how precious water is to African people. Inspired by </a:t>
            </a:r>
            <a:r>
              <a:rPr lang="en-US" sz="2050" dirty="0" smtClean="0">
                <a:solidFill>
                  <a:srgbClr val="FF0000"/>
                </a:solidFill>
              </a:rPr>
              <a:t>this, Lucy </a:t>
            </a:r>
            <a:r>
              <a:rPr lang="en-US" sz="2050" dirty="0">
                <a:solidFill>
                  <a:srgbClr val="FF0000"/>
                </a:solidFill>
              </a:rPr>
              <a:t>designed a new shower-head that maintained a similar level of flow pressure whilst using 30% less water.</a:t>
            </a:r>
          </a:p>
          <a:p>
            <a:pPr marL="398463" indent="-398463">
              <a:buClr>
                <a:schemeClr val="accent6">
                  <a:lumMod val="50000"/>
                </a:schemeClr>
              </a:buClr>
              <a:buFont typeface="Wingdings 3" panose="05040102010807070707" pitchFamily="18" charset="2"/>
              <a:buChar char=""/>
            </a:pPr>
            <a:r>
              <a:rPr lang="en-US" sz="2050" dirty="0">
                <a:solidFill>
                  <a:srgbClr val="FF0000"/>
                </a:solidFill>
              </a:rPr>
              <a:t>She tested her idea amongst her friends, using a prototype to verify that it worked before arranging for a manufacturer to take on production. As soon as she had a cost price (around £7) she approached B&amp;Q with a view to stocking it in their stores. She worked out that the shower-head could save a family of four around £16 a year in water and demonstrated that it was easy to fit to existing showers</a:t>
            </a:r>
            <a:r>
              <a:rPr lang="en-US" sz="2050" dirty="0" smtClean="0">
                <a:solidFill>
                  <a:srgbClr val="FF0000"/>
                </a:solidFill>
              </a:rPr>
              <a:t>.</a:t>
            </a:r>
          </a:p>
          <a:p>
            <a:pPr marL="398463" indent="-398463">
              <a:buClr>
                <a:schemeClr val="accent6">
                  <a:lumMod val="50000"/>
                </a:schemeClr>
              </a:buClr>
              <a:buFont typeface="Wingdings 3" panose="05040102010807070707" pitchFamily="18" charset="2"/>
              <a:buChar char=""/>
            </a:pPr>
            <a:r>
              <a:rPr lang="en-US" sz="2050" dirty="0" smtClean="0">
                <a:solidFill>
                  <a:srgbClr val="FF0000"/>
                </a:solidFill>
              </a:rPr>
              <a:t>The </a:t>
            </a:r>
            <a:r>
              <a:rPr lang="en-US" sz="2050" dirty="0">
                <a:solidFill>
                  <a:srgbClr val="FF0000"/>
                </a:solidFill>
              </a:rPr>
              <a:t>B&amp;Q product manager was impressed! Her positive reaction was confirmed when, later in the week, she called Lucy and agreed to stock the shower-head in the UK stores.</a:t>
            </a:r>
          </a:p>
        </p:txBody>
      </p:sp>
      <p:pic>
        <p:nvPicPr>
          <p:cNvPr id="7170" name="Picture 2" descr="Image result for the water sa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1124744"/>
            <a:ext cx="1695328" cy="213429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the water sav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692404" y="4966882"/>
            <a:ext cx="1167212" cy="16044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the water save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58323" r="92387"/>
                    </a14:imgEffect>
                  </a14:imgLayer>
                </a14:imgProps>
              </a:ext>
              <a:ext uri="{28A0092B-C50C-407E-A947-70E740481C1C}">
                <a14:useLocalDpi xmlns:a14="http://schemas.microsoft.com/office/drawing/2010/main" val="0"/>
              </a:ext>
            </a:extLst>
          </a:blip>
          <a:srcRect l="64591" r="10909"/>
          <a:stretch/>
        </p:blipFill>
        <p:spPr bwMode="auto">
          <a:xfrm>
            <a:off x="7164288" y="3366919"/>
            <a:ext cx="968093" cy="2294329"/>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64300911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568952" cy="5509200"/>
          </a:xfrm>
          <a:prstGeom prst="rect">
            <a:avLst/>
          </a:prstGeom>
        </p:spPr>
        <p:txBody>
          <a:bodyPr wrap="square">
            <a:spAutoFit/>
          </a:bodyPr>
          <a:lstStyle/>
          <a:p>
            <a:pPr>
              <a:buClr>
                <a:schemeClr val="accent6">
                  <a:lumMod val="50000"/>
                </a:schemeClr>
              </a:buClr>
            </a:pPr>
            <a:r>
              <a:rPr lang="en-US" sz="2200" b="1" dirty="0" smtClean="0">
                <a:solidFill>
                  <a:srgbClr val="FF0000"/>
                </a:solidFill>
              </a:rPr>
              <a:t>Task 4.7</a:t>
            </a:r>
            <a:endParaRPr lang="en-US" sz="2200" b="1" dirty="0">
              <a:solidFill>
                <a:srgbClr val="FF0000"/>
              </a:solidFill>
            </a:endParaRPr>
          </a:p>
          <a:p>
            <a:pPr marL="457200" indent="-457200">
              <a:buClr>
                <a:schemeClr val="accent6">
                  <a:lumMod val="50000"/>
                </a:schemeClr>
              </a:buClr>
              <a:buFont typeface="+mj-lt"/>
              <a:buAutoNum type="arabicPeriod"/>
            </a:pPr>
            <a:r>
              <a:rPr lang="en-US" sz="2200" dirty="0" smtClean="0">
                <a:solidFill>
                  <a:srgbClr val="FF0000"/>
                </a:solidFill>
              </a:rPr>
              <a:t>Calculate </a:t>
            </a:r>
            <a:r>
              <a:rPr lang="en-US" sz="2200" dirty="0">
                <a:solidFill>
                  <a:srgbClr val="FF0000"/>
                </a:solidFill>
              </a:rPr>
              <a:t>the value of the DIY home improvement market in 2009.</a:t>
            </a:r>
          </a:p>
          <a:p>
            <a:pPr marL="457200" indent="-457200">
              <a:buClr>
                <a:schemeClr val="accent6">
                  <a:lumMod val="50000"/>
                </a:schemeClr>
              </a:buClr>
              <a:buFont typeface="+mj-lt"/>
              <a:buAutoNum type="arabicPeriod"/>
            </a:pPr>
            <a:r>
              <a:rPr lang="en-US" sz="2200" dirty="0" smtClean="0">
                <a:solidFill>
                  <a:srgbClr val="FF0000"/>
                </a:solidFill>
              </a:rPr>
              <a:t>Calculate </a:t>
            </a:r>
            <a:r>
              <a:rPr lang="en-US" sz="2200" dirty="0">
                <a:solidFill>
                  <a:srgbClr val="FF0000"/>
                </a:solidFill>
              </a:rPr>
              <a:t>the value of B&amp;Q's market share in 2009.</a:t>
            </a:r>
          </a:p>
          <a:p>
            <a:pPr marL="457200" indent="-457200">
              <a:buClr>
                <a:schemeClr val="accent6">
                  <a:lumMod val="50000"/>
                </a:schemeClr>
              </a:buClr>
              <a:buFont typeface="+mj-lt"/>
              <a:buAutoNum type="arabicPeriod"/>
            </a:pPr>
            <a:r>
              <a:rPr lang="en-US" sz="2200" dirty="0" smtClean="0">
                <a:solidFill>
                  <a:srgbClr val="FF0000"/>
                </a:solidFill>
              </a:rPr>
              <a:t>"</a:t>
            </a:r>
            <a:r>
              <a:rPr lang="en-US" sz="2200" dirty="0">
                <a:solidFill>
                  <a:srgbClr val="FF0000"/>
                </a:solidFill>
              </a:rPr>
              <a:t>B&amp;Q's profits will have fallen in 2009." Discuss the accuracy of this statement.</a:t>
            </a:r>
          </a:p>
          <a:p>
            <a:pPr marL="457200" indent="-457200">
              <a:buClr>
                <a:schemeClr val="accent6">
                  <a:lumMod val="50000"/>
                </a:schemeClr>
              </a:buClr>
              <a:buFont typeface="+mj-lt"/>
              <a:buAutoNum type="arabicPeriod"/>
            </a:pPr>
            <a:r>
              <a:rPr lang="en-US" sz="2200" dirty="0" smtClean="0">
                <a:solidFill>
                  <a:srgbClr val="FF0000"/>
                </a:solidFill>
              </a:rPr>
              <a:t>Explain </a:t>
            </a:r>
            <a:r>
              <a:rPr lang="en-US" sz="2200" dirty="0">
                <a:solidFill>
                  <a:srgbClr val="FF0000"/>
                </a:solidFill>
              </a:rPr>
              <a:t>why B&amp;Q needed to look abroad to achieve company growth.</a:t>
            </a:r>
          </a:p>
          <a:p>
            <a:pPr marL="457200" indent="-457200">
              <a:buClr>
                <a:schemeClr val="accent6">
                  <a:lumMod val="50000"/>
                </a:schemeClr>
              </a:buClr>
              <a:buFont typeface="+mj-lt"/>
              <a:buAutoNum type="arabicPeriod"/>
            </a:pPr>
            <a:r>
              <a:rPr lang="en-US" sz="2200" dirty="0" smtClean="0">
                <a:solidFill>
                  <a:srgbClr val="FF0000"/>
                </a:solidFill>
              </a:rPr>
              <a:t>Discuss </a:t>
            </a:r>
            <a:r>
              <a:rPr lang="en-US" sz="2200" dirty="0">
                <a:solidFill>
                  <a:srgbClr val="FF0000"/>
                </a:solidFill>
              </a:rPr>
              <a:t>whether Lucy should be worried about the recent negative market growth for DIY home improvement products.</a:t>
            </a:r>
          </a:p>
          <a:p>
            <a:pPr marL="457200" indent="-457200">
              <a:buClr>
                <a:schemeClr val="accent6">
                  <a:lumMod val="50000"/>
                </a:schemeClr>
              </a:buClr>
              <a:buFont typeface="+mj-lt"/>
              <a:buAutoNum type="arabicPeriod"/>
            </a:pPr>
            <a:r>
              <a:rPr lang="en-US" sz="2200" dirty="0" smtClean="0">
                <a:solidFill>
                  <a:srgbClr val="FF0000"/>
                </a:solidFill>
              </a:rPr>
              <a:t>Discuss </a:t>
            </a:r>
            <a:r>
              <a:rPr lang="en-US" sz="2200" dirty="0">
                <a:solidFill>
                  <a:srgbClr val="FF0000"/>
                </a:solidFill>
              </a:rPr>
              <a:t>whether Lucy should insist that her shower head be sold in Chinese branches of B&amp;Q. Find out</a:t>
            </a:r>
          </a:p>
          <a:p>
            <a:pPr marL="465138" indent="-465138">
              <a:buClr>
                <a:schemeClr val="accent6">
                  <a:lumMod val="50000"/>
                </a:schemeClr>
              </a:buClr>
              <a:buFont typeface="Wingdings 3" panose="05040102010807070707" pitchFamily="18" charset="2"/>
              <a:buChar char=""/>
            </a:pPr>
            <a:r>
              <a:rPr lang="en-US" sz="2200" dirty="0" smtClean="0">
                <a:solidFill>
                  <a:srgbClr val="002060"/>
                </a:solidFill>
              </a:rPr>
              <a:t>On the next slide, what </a:t>
            </a:r>
            <a:r>
              <a:rPr lang="en-US" sz="2200" dirty="0">
                <a:solidFill>
                  <a:srgbClr val="002060"/>
                </a:solidFill>
              </a:rPr>
              <a:t>does the graphic show in terms of market size for top ten cars? Find out about the market for cars as a whole over the same time period.</a:t>
            </a:r>
          </a:p>
          <a:p>
            <a:pPr marL="465138" indent="-465138">
              <a:buClr>
                <a:schemeClr val="accent6">
                  <a:lumMod val="50000"/>
                </a:schemeClr>
              </a:buClr>
              <a:buFont typeface="Wingdings 3" panose="05040102010807070707" pitchFamily="18" charset="2"/>
              <a:buChar char=""/>
            </a:pPr>
            <a:r>
              <a:rPr lang="en-US" sz="2200" dirty="0">
                <a:solidFill>
                  <a:srgbClr val="002060"/>
                </a:solidFill>
              </a:rPr>
              <a:t>Using the graphic, how could you segment the UK car market? </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298925998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neoformix.com/2011/UKAut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008" y="1177967"/>
            <a:ext cx="8510464" cy="534943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401860698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251519" y="1052736"/>
            <a:ext cx="6840759" cy="5823133"/>
          </a:xfrm>
          <a:prstGeom prst="rect">
            <a:avLst/>
          </a:prstGeom>
        </p:spPr>
        <p:txBody>
          <a:bodyPr wrap="square">
            <a:spAutoFit/>
          </a:bodyPr>
          <a:lstStyle/>
          <a:p>
            <a:pPr>
              <a:buClr>
                <a:srgbClr val="00B050"/>
              </a:buClr>
            </a:pPr>
            <a:r>
              <a:rPr lang="en-US" sz="1950" b="1" dirty="0">
                <a:latin typeface="Arial" panose="020B0604020202020204" pitchFamily="34" charset="0"/>
                <a:cs typeface="Arial" panose="020B0604020202020204" pitchFamily="34" charset="0"/>
              </a:rPr>
              <a:t>Product/service features – </a:t>
            </a:r>
            <a:r>
              <a:rPr lang="en-US" sz="1950" dirty="0">
                <a:latin typeface="Arial" panose="020B0604020202020204" pitchFamily="34" charset="0"/>
                <a:cs typeface="Arial" panose="020B0604020202020204" pitchFamily="34" charset="0"/>
              </a:rPr>
              <a:t>Finding out if your product is the good enough for the customer base and satisfying that need.</a:t>
            </a:r>
          </a:p>
          <a:p>
            <a:pPr marL="342900" indent="-342900">
              <a:buClr>
                <a:srgbClr val="00B050"/>
              </a:buClr>
              <a:buFont typeface="Wingdings 3" panose="05040102010807070707" pitchFamily="18" charset="2"/>
              <a:buChar char=""/>
            </a:pPr>
            <a:r>
              <a:rPr lang="en-US" sz="1950" dirty="0" smtClean="0">
                <a:latin typeface="Arial" panose="020B0604020202020204" pitchFamily="34" charset="0"/>
                <a:cs typeface="Arial" panose="020B0604020202020204" pitchFamily="34" charset="0"/>
              </a:rPr>
              <a:t>The product itself is probably the most important part in the marketing mix – without the product, the rest of the </a:t>
            </a:r>
            <a:r>
              <a:rPr lang="en-US" sz="1950" dirty="0">
                <a:latin typeface="Arial" panose="020B0604020202020204" pitchFamily="34" charset="0"/>
                <a:cs typeface="Arial" panose="020B0604020202020204" pitchFamily="34" charset="0"/>
              </a:rPr>
              <a:t>marketing </a:t>
            </a:r>
            <a:r>
              <a:rPr lang="en-US" sz="1950" dirty="0" smtClean="0">
                <a:latin typeface="Arial" panose="020B0604020202020204" pitchFamily="34" charset="0"/>
                <a:cs typeface="Arial" panose="020B0604020202020204" pitchFamily="34" charset="0"/>
              </a:rPr>
              <a:t>mix is pointless. As discussed in 3.2</a:t>
            </a:r>
            <a:r>
              <a:rPr lang="en-US" sz="1950" dirty="0">
                <a:latin typeface="Arial" panose="020B0604020202020204" pitchFamily="34" charset="0"/>
                <a:cs typeface="Arial" panose="020B0604020202020204" pitchFamily="34" charset="0"/>
              </a:rPr>
              <a:t>, some businesses are </a:t>
            </a:r>
            <a:r>
              <a:rPr lang="en-US" sz="1950" dirty="0" smtClean="0">
                <a:latin typeface="Arial" panose="020B0604020202020204" pitchFamily="34" charset="0"/>
                <a:cs typeface="Arial" panose="020B0604020202020204" pitchFamily="34" charset="0"/>
              </a:rPr>
              <a:t>product-oriented</a:t>
            </a:r>
            <a:r>
              <a:rPr lang="en-US" sz="1950" dirty="0">
                <a:latin typeface="Arial" panose="020B0604020202020204" pitchFamily="34" charset="0"/>
                <a:cs typeface="Arial" panose="020B0604020202020204" pitchFamily="34" charset="0"/>
              </a:rPr>
              <a:t>, that is, they will develop a product and then try to decide who will buy </a:t>
            </a:r>
            <a:r>
              <a:rPr lang="en-US" sz="1950" dirty="0" smtClean="0">
                <a:latin typeface="Arial" panose="020B0604020202020204" pitchFamily="34" charset="0"/>
                <a:cs typeface="Arial" panose="020B0604020202020204" pitchFamily="34" charset="0"/>
              </a:rPr>
              <a:t>it.</a:t>
            </a:r>
          </a:p>
          <a:p>
            <a:pPr marL="342900" indent="-342900">
              <a:buClr>
                <a:srgbClr val="00B050"/>
              </a:buClr>
              <a:buFont typeface="Wingdings 3" panose="05040102010807070707" pitchFamily="18" charset="2"/>
              <a:buChar char=""/>
            </a:pPr>
            <a:r>
              <a:rPr lang="en-US" sz="1950" dirty="0" smtClean="0">
                <a:latin typeface="Arial" panose="020B0604020202020204" pitchFamily="34" charset="0"/>
                <a:cs typeface="Arial" panose="020B0604020202020204" pitchFamily="34" charset="0"/>
              </a:rPr>
              <a:t>Today </a:t>
            </a:r>
            <a:r>
              <a:rPr lang="en-US" sz="1950" dirty="0">
                <a:latin typeface="Arial" panose="020B0604020202020204" pitchFamily="34" charset="0"/>
                <a:cs typeface="Arial" panose="020B0604020202020204" pitchFamily="34" charset="0"/>
              </a:rPr>
              <a:t>most companies are </a:t>
            </a:r>
            <a:r>
              <a:rPr lang="en-US" sz="1950" dirty="0" smtClean="0">
                <a:latin typeface="Arial" panose="020B0604020202020204" pitchFamily="34" charset="0"/>
                <a:cs typeface="Arial" panose="020B0604020202020204" pitchFamily="34" charset="0"/>
              </a:rPr>
              <a:t>market-oriented when developing new products. They spend a lot of money researching consumers’ buying habits, their likes and dislikes, to see if they can design a product which people will want to buy. After deciding the market segment for the product, the other parts of the marketing mix – price, place and promotion – will be determined.</a:t>
            </a:r>
          </a:p>
          <a:p>
            <a:pPr marL="342900" indent="-342900">
              <a:buClr>
                <a:srgbClr val="00B050"/>
              </a:buClr>
              <a:buFont typeface="Wingdings 3" panose="05040102010807070707" pitchFamily="18" charset="2"/>
              <a:buChar char=""/>
            </a:pPr>
            <a:r>
              <a:rPr lang="en-US" sz="1950" dirty="0" smtClean="0">
                <a:latin typeface="Arial" panose="020B0604020202020204" pitchFamily="34" charset="0"/>
                <a:cs typeface="Arial" panose="020B0604020202020204" pitchFamily="34" charset="0"/>
              </a:rPr>
              <a:t>Large companies often have a department which spends all its time developing new products. It will also look at competitors’ products to see what they are successfully selling.</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209070923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251519" y="1052736"/>
            <a:ext cx="6840759" cy="5509200"/>
          </a:xfrm>
          <a:prstGeom prst="rect">
            <a:avLst/>
          </a:prstGeom>
        </p:spPr>
        <p:txBody>
          <a:bodyPr wrap="square">
            <a:spAutoFit/>
          </a:bodyPr>
          <a:lstStyle/>
          <a:p>
            <a:pPr>
              <a:buClr>
                <a:srgbClr val="00B050"/>
              </a:buClr>
            </a:pPr>
            <a:r>
              <a:rPr lang="en-US" sz="1760" b="1" dirty="0" smtClean="0">
                <a:latin typeface="Arial" panose="020B0604020202020204" pitchFamily="34" charset="0"/>
                <a:cs typeface="Arial" panose="020B0604020202020204" pitchFamily="34" charset="0"/>
              </a:rPr>
              <a:t>Types of product</a:t>
            </a:r>
          </a:p>
          <a:p>
            <a:pPr marL="342900" indent="-342900">
              <a:buClr>
                <a:srgbClr val="00B050"/>
              </a:buClr>
              <a:buFont typeface="Wingdings 3" panose="05040102010807070707" pitchFamily="18" charset="2"/>
              <a:buChar char=""/>
            </a:pPr>
            <a:r>
              <a:rPr lang="en-US" sz="1760" dirty="0" smtClean="0">
                <a:latin typeface="Arial" panose="020B0604020202020204" pitchFamily="34" charset="0"/>
                <a:cs typeface="Arial" panose="020B0604020202020204" pitchFamily="34" charset="0"/>
              </a:rPr>
              <a:t>There are several types of product. Some products are sold to consumers and some can be sold to other businesses (i.e. other producers) In addition to goods, services are also sold to consumers and to other producers. Products are usually grouped into the following types.</a:t>
            </a:r>
          </a:p>
          <a:p>
            <a:pPr marL="633413" indent="-293688">
              <a:buClr>
                <a:srgbClr val="00B050"/>
              </a:buClr>
              <a:buFont typeface="Arial" panose="020B0604020202020204" pitchFamily="34" charset="0"/>
              <a:buChar char="•"/>
            </a:pPr>
            <a:r>
              <a:rPr lang="en-US" sz="1760" b="1" dirty="0" smtClean="0">
                <a:latin typeface="Arial" panose="020B0604020202020204" pitchFamily="34" charset="0"/>
                <a:cs typeface="Arial" panose="020B0604020202020204" pitchFamily="34" charset="0"/>
              </a:rPr>
              <a:t>Consumer goods </a:t>
            </a:r>
            <a:r>
              <a:rPr lang="en-US" sz="1760" dirty="0" smtClean="0">
                <a:latin typeface="Arial" panose="020B0604020202020204" pitchFamily="34" charset="0"/>
                <a:cs typeface="Arial" panose="020B0604020202020204" pitchFamily="34" charset="0"/>
              </a:rPr>
              <a:t>– these are goods that are consumed by people. They can be goods that do not last long, such as food or cleaning materials. Some goods last a relatively long time and give enjoyment over a long time, such as furniture and computers.</a:t>
            </a:r>
          </a:p>
          <a:p>
            <a:pPr marL="633413" indent="-293688">
              <a:buClr>
                <a:srgbClr val="00B050"/>
              </a:buClr>
              <a:buFont typeface="Arial" panose="020B0604020202020204" pitchFamily="34" charset="0"/>
              <a:buChar char="•"/>
            </a:pPr>
            <a:r>
              <a:rPr lang="en-US" sz="1760" b="1" dirty="0" smtClean="0">
                <a:latin typeface="Arial" panose="020B0604020202020204" pitchFamily="34" charset="0"/>
                <a:cs typeface="Arial" panose="020B0604020202020204" pitchFamily="34" charset="0"/>
              </a:rPr>
              <a:t>Consumer services </a:t>
            </a:r>
            <a:r>
              <a:rPr lang="en-US" sz="1760" dirty="0" smtClean="0">
                <a:latin typeface="Arial" panose="020B0604020202020204" pitchFamily="34" charset="0"/>
                <a:cs typeface="Arial" panose="020B0604020202020204" pitchFamily="34" charset="0"/>
              </a:rPr>
              <a:t>– These are services that are produced for people. Examples include repairing cars, hairdressing and education.</a:t>
            </a:r>
          </a:p>
          <a:p>
            <a:pPr marL="633413" indent="-293688">
              <a:buClr>
                <a:srgbClr val="00B050"/>
              </a:buClr>
              <a:buFont typeface="Arial" panose="020B0604020202020204" pitchFamily="34" charset="0"/>
              <a:buChar char="•"/>
            </a:pPr>
            <a:r>
              <a:rPr lang="en-US" sz="1760" b="1" dirty="0" smtClean="0">
                <a:latin typeface="Arial" panose="020B0604020202020204" pitchFamily="34" charset="0"/>
                <a:cs typeface="Arial" panose="020B0604020202020204" pitchFamily="34" charset="0"/>
              </a:rPr>
              <a:t>Producer goods </a:t>
            </a:r>
            <a:r>
              <a:rPr lang="en-US" sz="1760" dirty="0" smtClean="0">
                <a:latin typeface="Arial" panose="020B0604020202020204" pitchFamily="34" charset="0"/>
                <a:cs typeface="Arial" panose="020B0604020202020204" pitchFamily="34" charset="0"/>
              </a:rPr>
              <a:t>– These are goods that are produced for other businesses to use. They are bought to help with the production process, e.g. lorries, machinery and components.</a:t>
            </a:r>
          </a:p>
          <a:p>
            <a:pPr marL="633413" indent="-293688">
              <a:buClr>
                <a:srgbClr val="00B050"/>
              </a:buClr>
              <a:buFont typeface="Arial" panose="020B0604020202020204" pitchFamily="34" charset="0"/>
              <a:buChar char="•"/>
            </a:pPr>
            <a:r>
              <a:rPr lang="en-US" sz="1760" b="1" dirty="0" smtClean="0">
                <a:latin typeface="Arial" panose="020B0604020202020204" pitchFamily="34" charset="0"/>
                <a:cs typeface="Arial" panose="020B0604020202020204" pitchFamily="34" charset="0"/>
              </a:rPr>
              <a:t>Producer services </a:t>
            </a:r>
            <a:r>
              <a:rPr lang="en-US" sz="1760" dirty="0" smtClean="0">
                <a:latin typeface="Arial" panose="020B0604020202020204" pitchFamily="34" charset="0"/>
                <a:cs typeface="Arial" panose="020B0604020202020204" pitchFamily="34" charset="0"/>
              </a:rPr>
              <a:t>– These are services that are produced to help other businesses. Examples include accounting, insurance and advertising agencies.</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167597179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092280" y="1124744"/>
          <a:ext cx="1728193" cy="5489195"/>
        </p:xfrm>
        <a:graphic>
          <a:graphicData uri="http://schemas.openxmlformats.org/drawingml/2006/table">
            <a:tbl>
              <a:tblPr firstRow="1" firstCol="1" lastRow="1" lastCol="1" bandRow="1" bandCol="1">
                <a:tableStyleId>{2D5ABB26-0587-4C30-8999-92F81FD0307C}</a:tableStyleId>
              </a:tblPr>
              <a:tblGrid>
                <a:gridCol w="1728193"/>
              </a:tblGrid>
              <a:tr h="459015">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3018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you have been influenced by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The colours used in fast food adverts</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How much you are willing to pay for a new games machine</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Who pays for the purchases in your home</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Do you know how much things in your home cost</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Why big brand names rarely do discounts or promotions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52539" y="1160367"/>
            <a:ext cx="1667933" cy="34705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251519" y="1052736"/>
            <a:ext cx="6840759" cy="568309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Defining the type of product a business is producing is important when deciding how the product will be developed and marketed.</a:t>
            </a:r>
          </a:p>
          <a:p>
            <a:pPr marL="342900" indent="-342900">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Promotion of a producer sold good will be different to promotion if a consumer good.</a:t>
            </a:r>
          </a:p>
          <a:p>
            <a:pPr marL="342900" indent="-342900">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Producing the right product at the right price is an important part of the marketing mix.</a:t>
            </a:r>
          </a:p>
          <a:p>
            <a:pPr marL="515938" indent="-234950">
              <a:buClr>
                <a:srgbClr val="00B050"/>
              </a:buClr>
              <a:buFont typeface="Arial" panose="020B0604020202020204" pitchFamily="34" charset="0"/>
              <a:buChar char="•"/>
            </a:pPr>
            <a:r>
              <a:rPr lang="en-US" sz="1730" dirty="0" smtClean="0">
                <a:latin typeface="Arial" panose="020B0604020202020204" pitchFamily="34" charset="0"/>
                <a:cs typeface="Arial" panose="020B0604020202020204" pitchFamily="34" charset="0"/>
              </a:rPr>
              <a:t>The product needs to satisfy consumer wants and needs. If it does not then it will not sell.</a:t>
            </a:r>
          </a:p>
          <a:p>
            <a:pPr marL="515938" indent="-234950">
              <a:buClr>
                <a:srgbClr val="00B050"/>
              </a:buClr>
              <a:buFont typeface="Arial" panose="020B0604020202020204" pitchFamily="34" charset="0"/>
              <a:buChar char="•"/>
            </a:pPr>
            <a:r>
              <a:rPr lang="en-US" sz="1730" dirty="0" smtClean="0">
                <a:latin typeface="Arial" panose="020B0604020202020204" pitchFamily="34" charset="0"/>
                <a:cs typeface="Arial" panose="020B0604020202020204" pitchFamily="34" charset="0"/>
              </a:rPr>
              <a:t>The product also needs to be of the right quality so the price is what consumers are willing to pay.</a:t>
            </a:r>
          </a:p>
          <a:p>
            <a:pPr marL="515938" indent="-234950">
              <a:buClr>
                <a:srgbClr val="00B050"/>
              </a:buClr>
              <a:buFont typeface="Arial" panose="020B0604020202020204" pitchFamily="34" charset="0"/>
              <a:buChar char="•"/>
            </a:pPr>
            <a:r>
              <a:rPr lang="en-US" sz="1730" dirty="0" smtClean="0">
                <a:latin typeface="Arial" panose="020B0604020202020204" pitchFamily="34" charset="0"/>
                <a:cs typeface="Arial" panose="020B0604020202020204" pitchFamily="34" charset="0"/>
              </a:rPr>
              <a:t>The costs of production must enable a price to be set that will produce a reasonable profit.</a:t>
            </a:r>
          </a:p>
          <a:p>
            <a:pPr marL="515938" indent="-234950">
              <a:buClr>
                <a:srgbClr val="00B050"/>
              </a:buClr>
              <a:buFont typeface="Arial" panose="020B0604020202020204" pitchFamily="34" charset="0"/>
              <a:buChar char="•"/>
            </a:pPr>
            <a:r>
              <a:rPr lang="en-US" sz="1730" dirty="0" smtClean="0">
                <a:latin typeface="Arial" panose="020B0604020202020204" pitchFamily="34" charset="0"/>
                <a:cs typeface="Arial" panose="020B0604020202020204" pitchFamily="34" charset="0"/>
              </a:rPr>
              <a:t>Design of the product is obviously very important. Not only does the quality need to be appropriate for the brand image, (i.e. high price for high quality, cheaper price for lower quality) but  it also has to last a reasonable length of time. If the product is not reliable and breaks down, or breaks soon after it is purchased, then it will get a bad reputation and is unlikely to sell well. The product also needs to perform to a standard expected from it (e.g. soap powder for washing clothes should do so effectively).</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334267898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30" y="1124744"/>
            <a:ext cx="6582246" cy="5632311"/>
          </a:xfrm>
          <a:prstGeom prst="rect">
            <a:avLst/>
          </a:prstGeom>
          <a:noFill/>
        </p:spPr>
        <p:txBody>
          <a:bodyPr wrap="square" rtlCol="0">
            <a:spAutoFit/>
          </a:bodyPr>
          <a:lstStyle/>
          <a:p>
            <a:pPr>
              <a:buClr>
                <a:srgbClr val="00B050"/>
              </a:buClr>
            </a:pPr>
            <a:r>
              <a:rPr lang="en-US" sz="2000" b="1" dirty="0" smtClean="0"/>
              <a:t>The Role of Place Decisions In the Marketing Mix</a:t>
            </a:r>
          </a:p>
          <a:p>
            <a:pPr marL="342900" indent="-342900">
              <a:buClr>
                <a:srgbClr val="00B050"/>
              </a:buClr>
              <a:buFont typeface="Wingdings 3" panose="05040102010807070707" pitchFamily="18" charset="2"/>
              <a:buChar char=""/>
            </a:pPr>
            <a:r>
              <a:rPr lang="en-US" sz="2000" dirty="0" smtClean="0"/>
              <a:t>After deciding on the product and right place, the business has to get the product to the customer. The product or service has to be available where and when customers want to buy. Where consumers can buy the product will affect how well it will sell.</a:t>
            </a:r>
          </a:p>
          <a:p>
            <a:pPr marL="342900" indent="-342900">
              <a:buClr>
                <a:srgbClr val="00B050"/>
              </a:buClr>
              <a:buFont typeface="Wingdings 3" panose="05040102010807070707" pitchFamily="18" charset="2"/>
              <a:buChar char=""/>
            </a:pPr>
            <a:r>
              <a:rPr lang="en-US" sz="2000" dirty="0" smtClean="0"/>
              <a:t>Think of your local shop where you buy food. Would expensive luxury chocolates sell well? If many of the customers who use the shop are on low incomes then not many chocolates will be sold. If the product is not available where customers want to buy it, and they have to go searching in different shops, then they may give up and buy a competitor’s product. It is very easy for the business to get the place wrong and therefor lose sales, or even fail altogether.</a:t>
            </a:r>
          </a:p>
          <a:p>
            <a:pPr marL="342900" indent="-342900">
              <a:buClr>
                <a:srgbClr val="00B050"/>
              </a:buClr>
              <a:buFont typeface="Wingdings 3" panose="05040102010807070707" pitchFamily="18" charset="2"/>
              <a:buChar char=""/>
            </a:pPr>
            <a:r>
              <a:rPr lang="en-US" sz="2000" dirty="0" smtClean="0"/>
              <a:t>How consumers get to know about the product through promotion is important but they must also be able to buy the products easily.</a:t>
            </a:r>
          </a:p>
        </p:txBody>
      </p:sp>
      <p:graphicFrame>
        <p:nvGraphicFramePr>
          <p:cNvPr id="7" name="Table 6"/>
          <p:cNvGraphicFramePr>
            <a:graphicFrameLocks noGrp="1"/>
          </p:cNvGraphicFramePr>
          <p:nvPr>
            <p:extLst/>
          </p:nvPr>
        </p:nvGraphicFramePr>
        <p:xfrm>
          <a:off x="7020272" y="1170259"/>
          <a:ext cx="1763886" cy="5339533"/>
        </p:xfrm>
        <a:graphic>
          <a:graphicData uri="http://schemas.openxmlformats.org/drawingml/2006/table">
            <a:tbl>
              <a:tblPr firstRow="1" firstCol="1" lastRow="1" lastCol="1" bandRow="1" bandCol="1">
                <a:tableStyleId>{2D5ABB26-0587-4C30-8999-92F81FD0307C}</a:tableStyleId>
              </a:tblPr>
              <a:tblGrid>
                <a:gridCol w="1763886"/>
              </a:tblGrid>
              <a:tr h="386533">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Where do you buy your shoes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Would you trust an online company for a card</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Where do your parents buy the same goods as you</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How far would you walk for a bargain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When was the last time you left a shop empty handed</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Where are the charity shops on your town.</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5486" y="1196752"/>
            <a:ext cx="1518962" cy="33337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2733735687"/>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30" y="1124744"/>
            <a:ext cx="8496942" cy="2246769"/>
          </a:xfrm>
          <a:prstGeom prst="rect">
            <a:avLst/>
          </a:prstGeom>
          <a:noFill/>
        </p:spPr>
        <p:txBody>
          <a:bodyPr wrap="square" rtlCol="0">
            <a:spAutoFit/>
          </a:bodyPr>
          <a:lstStyle/>
          <a:p>
            <a:pPr>
              <a:buClr>
                <a:srgbClr val="00B050"/>
              </a:buClr>
            </a:pPr>
            <a:r>
              <a:rPr lang="en-US" sz="2000" b="1" dirty="0" smtClean="0"/>
              <a:t>Distribution Channels</a:t>
            </a:r>
          </a:p>
          <a:p>
            <a:pPr marL="342900" indent="-342900">
              <a:buClr>
                <a:srgbClr val="00B050"/>
              </a:buClr>
              <a:buFont typeface="Wingdings 3" panose="05040102010807070707" pitchFamily="18" charset="2"/>
              <a:buChar char=""/>
            </a:pPr>
            <a:r>
              <a:rPr lang="en-US" sz="2000" dirty="0" smtClean="0"/>
              <a:t>Businesses have to decide where to sell their products. They also have to decide how to get their product to the consumer, e.g. what </a:t>
            </a:r>
            <a:r>
              <a:rPr lang="en-US" sz="2000" b="1" dirty="0" smtClean="0"/>
              <a:t>distribution channel</a:t>
            </a:r>
            <a:r>
              <a:rPr lang="en-US" sz="2000" dirty="0" smtClean="0"/>
              <a:t> to use.</a:t>
            </a:r>
          </a:p>
          <a:p>
            <a:pPr marL="342900" indent="-342900">
              <a:buClr>
                <a:srgbClr val="00B050"/>
              </a:buClr>
              <a:buFont typeface="Wingdings 3" panose="05040102010807070707" pitchFamily="18" charset="2"/>
              <a:buChar char=""/>
            </a:pPr>
            <a:r>
              <a:rPr lang="en-US" sz="2000" dirty="0" smtClean="0"/>
              <a:t>The distribution channel can vary – from being directly to the consumer to being via intermediary channels. The diagram below </a:t>
            </a:r>
            <a:r>
              <a:rPr lang="en-US" sz="2000" dirty="0" err="1" smtClean="0"/>
              <a:t>summarises</a:t>
            </a:r>
            <a:r>
              <a:rPr lang="en-US" sz="2000" dirty="0" smtClean="0"/>
              <a:t> the main distribution channels that are used.</a:t>
            </a:r>
          </a:p>
        </p:txBody>
      </p:sp>
      <p:grpSp>
        <p:nvGrpSpPr>
          <p:cNvPr id="56" name="Group 55"/>
          <p:cNvGrpSpPr/>
          <p:nvPr/>
        </p:nvGrpSpPr>
        <p:grpSpPr>
          <a:xfrm>
            <a:off x="395536" y="3429000"/>
            <a:ext cx="8424936" cy="3105636"/>
            <a:chOff x="395536" y="3501008"/>
            <a:chExt cx="8424936" cy="3105636"/>
          </a:xfrm>
          <a:effectLst>
            <a:outerShdw blurRad="203200" dist="38100" dir="2700000" sx="101000" sy="101000" algn="tl" rotWithShape="0">
              <a:prstClr val="black">
                <a:alpha val="40000"/>
              </a:prstClr>
            </a:outerShdw>
          </a:effectLst>
        </p:grpSpPr>
        <p:sp>
          <p:nvSpPr>
            <p:cNvPr id="2" name="TextBox 1"/>
            <p:cNvSpPr txBox="1"/>
            <p:nvPr/>
          </p:nvSpPr>
          <p:spPr>
            <a:xfrm>
              <a:off x="395536" y="3501008"/>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9" name="TextBox 8"/>
            <p:cNvSpPr txBox="1"/>
            <p:nvPr/>
          </p:nvSpPr>
          <p:spPr>
            <a:xfrm>
              <a:off x="395536" y="4293096"/>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0" name="TextBox 9"/>
            <p:cNvSpPr txBox="1"/>
            <p:nvPr/>
          </p:nvSpPr>
          <p:spPr>
            <a:xfrm>
              <a:off x="395536" y="5085184"/>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1" name="TextBox 10"/>
            <p:cNvSpPr txBox="1"/>
            <p:nvPr/>
          </p:nvSpPr>
          <p:spPr>
            <a:xfrm>
              <a:off x="395536" y="5877272"/>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2" name="TextBox 11"/>
            <p:cNvSpPr txBox="1"/>
            <p:nvPr/>
          </p:nvSpPr>
          <p:spPr>
            <a:xfrm>
              <a:off x="7668344" y="3501008"/>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6" name="TextBox 15"/>
            <p:cNvSpPr txBox="1"/>
            <p:nvPr/>
          </p:nvSpPr>
          <p:spPr>
            <a:xfrm>
              <a:off x="7668344" y="508518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7" name="TextBox 16"/>
            <p:cNvSpPr txBox="1"/>
            <p:nvPr/>
          </p:nvSpPr>
          <p:spPr>
            <a:xfrm>
              <a:off x="7668344" y="4293096"/>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8" name="TextBox 17"/>
            <p:cNvSpPr txBox="1"/>
            <p:nvPr/>
          </p:nvSpPr>
          <p:spPr>
            <a:xfrm>
              <a:off x="7668344" y="5877272"/>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9" name="TextBox 18"/>
            <p:cNvSpPr txBox="1"/>
            <p:nvPr/>
          </p:nvSpPr>
          <p:spPr>
            <a:xfrm>
              <a:off x="2159732" y="5877272"/>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Agent</a:t>
              </a:r>
              <a:endParaRPr lang="en-GB" dirty="0"/>
            </a:p>
          </p:txBody>
        </p:sp>
        <p:sp>
          <p:nvSpPr>
            <p:cNvPr id="20" name="TextBox 19"/>
            <p:cNvSpPr txBox="1"/>
            <p:nvPr/>
          </p:nvSpPr>
          <p:spPr>
            <a:xfrm>
              <a:off x="3821723" y="5877272"/>
              <a:ext cx="1500554"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Wholesaler</a:t>
              </a:r>
              <a:endParaRPr lang="en-GB" dirty="0"/>
            </a:p>
          </p:txBody>
        </p:sp>
        <p:sp>
          <p:nvSpPr>
            <p:cNvPr id="21" name="TextBox 20"/>
            <p:cNvSpPr txBox="1"/>
            <p:nvPr/>
          </p:nvSpPr>
          <p:spPr>
            <a:xfrm>
              <a:off x="5832140" y="5877272"/>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22" name="TextBox 21"/>
            <p:cNvSpPr txBox="1"/>
            <p:nvPr/>
          </p:nvSpPr>
          <p:spPr>
            <a:xfrm>
              <a:off x="2843808" y="5085184"/>
              <a:ext cx="144016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Wholesaler</a:t>
              </a:r>
              <a:endParaRPr lang="en-GB" dirty="0"/>
            </a:p>
          </p:txBody>
        </p:sp>
        <p:sp>
          <p:nvSpPr>
            <p:cNvPr id="23" name="TextBox 22"/>
            <p:cNvSpPr txBox="1"/>
            <p:nvPr/>
          </p:nvSpPr>
          <p:spPr>
            <a:xfrm>
              <a:off x="5004048" y="508518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24" name="TextBox 23"/>
            <p:cNvSpPr txBox="1"/>
            <p:nvPr/>
          </p:nvSpPr>
          <p:spPr>
            <a:xfrm>
              <a:off x="3995936" y="4295400"/>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4" name="TextBox 3"/>
            <p:cNvSpPr txBox="1"/>
            <p:nvPr/>
          </p:nvSpPr>
          <p:spPr>
            <a:xfrm>
              <a:off x="3311860" y="3862011"/>
              <a:ext cx="2454518" cy="369332"/>
            </a:xfrm>
            <a:prstGeom prst="rect">
              <a:avLst/>
            </a:prstGeom>
            <a:noFill/>
          </p:spPr>
          <p:txBody>
            <a:bodyPr wrap="none" rtlCol="0">
              <a:spAutoFit/>
            </a:bodyPr>
            <a:lstStyle/>
            <a:p>
              <a:r>
                <a:rPr lang="en-US" i="1" dirty="0" smtClean="0"/>
                <a:t>Distribution Channel 1</a:t>
              </a:r>
              <a:endParaRPr lang="en-GB" i="1" dirty="0"/>
            </a:p>
          </p:txBody>
        </p:sp>
        <p:sp>
          <p:nvSpPr>
            <p:cNvPr id="25" name="TextBox 24"/>
            <p:cNvSpPr txBox="1"/>
            <p:nvPr/>
          </p:nvSpPr>
          <p:spPr>
            <a:xfrm>
              <a:off x="3464260" y="4715852"/>
              <a:ext cx="2454518" cy="369332"/>
            </a:xfrm>
            <a:prstGeom prst="rect">
              <a:avLst/>
            </a:prstGeom>
            <a:noFill/>
          </p:spPr>
          <p:txBody>
            <a:bodyPr wrap="none" rtlCol="0">
              <a:spAutoFit/>
            </a:bodyPr>
            <a:lstStyle/>
            <a:p>
              <a:r>
                <a:rPr lang="en-US" i="1" dirty="0" smtClean="0"/>
                <a:t>Distribution Channel 2</a:t>
              </a:r>
              <a:endParaRPr lang="en-GB" i="1" dirty="0"/>
            </a:p>
          </p:txBody>
        </p:sp>
        <p:sp>
          <p:nvSpPr>
            <p:cNvPr id="26" name="TextBox 25"/>
            <p:cNvSpPr txBox="1"/>
            <p:nvPr/>
          </p:nvSpPr>
          <p:spPr>
            <a:xfrm>
              <a:off x="3464260" y="5507940"/>
              <a:ext cx="2454518" cy="369332"/>
            </a:xfrm>
            <a:prstGeom prst="rect">
              <a:avLst/>
            </a:prstGeom>
            <a:noFill/>
          </p:spPr>
          <p:txBody>
            <a:bodyPr wrap="none" rtlCol="0">
              <a:spAutoFit/>
            </a:bodyPr>
            <a:lstStyle/>
            <a:p>
              <a:r>
                <a:rPr lang="en-US" i="1" dirty="0" smtClean="0"/>
                <a:t>Distribution Channel 3</a:t>
              </a:r>
              <a:endParaRPr lang="en-GB" i="1" dirty="0"/>
            </a:p>
          </p:txBody>
        </p:sp>
        <p:sp>
          <p:nvSpPr>
            <p:cNvPr id="27" name="TextBox 26"/>
            <p:cNvSpPr txBox="1"/>
            <p:nvPr/>
          </p:nvSpPr>
          <p:spPr>
            <a:xfrm>
              <a:off x="3464260" y="6237312"/>
              <a:ext cx="2454518" cy="369332"/>
            </a:xfrm>
            <a:prstGeom prst="rect">
              <a:avLst/>
            </a:prstGeom>
            <a:noFill/>
          </p:spPr>
          <p:txBody>
            <a:bodyPr wrap="none" rtlCol="0">
              <a:spAutoFit/>
            </a:bodyPr>
            <a:lstStyle/>
            <a:p>
              <a:r>
                <a:rPr lang="en-US" i="1" dirty="0" smtClean="0"/>
                <a:t>Distribution Channel 4</a:t>
              </a:r>
              <a:endParaRPr lang="en-GB" i="1" dirty="0"/>
            </a:p>
          </p:txBody>
        </p:sp>
        <p:cxnSp>
          <p:nvCxnSpPr>
            <p:cNvPr id="28" name="Straight Arrow Connector 27"/>
            <p:cNvCxnSpPr>
              <a:stCxn id="2" idx="3"/>
              <a:endCxn id="12" idx="1"/>
            </p:cNvCxnSpPr>
            <p:nvPr/>
          </p:nvCxnSpPr>
          <p:spPr>
            <a:xfrm>
              <a:off x="1475656" y="3685674"/>
              <a:ext cx="619268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9" idx="3"/>
              <a:endCxn id="24" idx="1"/>
            </p:cNvCxnSpPr>
            <p:nvPr/>
          </p:nvCxnSpPr>
          <p:spPr>
            <a:xfrm>
              <a:off x="1475656" y="4477762"/>
              <a:ext cx="2520280" cy="2304"/>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4" idx="3"/>
              <a:endCxn id="17" idx="1"/>
            </p:cNvCxnSpPr>
            <p:nvPr/>
          </p:nvCxnSpPr>
          <p:spPr>
            <a:xfrm flipV="1">
              <a:off x="5148064" y="4477762"/>
              <a:ext cx="2520280" cy="2304"/>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0" idx="3"/>
              <a:endCxn id="22" idx="1"/>
            </p:cNvCxnSpPr>
            <p:nvPr/>
          </p:nvCxnSpPr>
          <p:spPr>
            <a:xfrm>
              <a:off x="1475656" y="5269850"/>
              <a:ext cx="1368152"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2" idx="3"/>
              <a:endCxn id="23" idx="1"/>
            </p:cNvCxnSpPr>
            <p:nvPr/>
          </p:nvCxnSpPr>
          <p:spPr>
            <a:xfrm>
              <a:off x="4283968" y="5269850"/>
              <a:ext cx="720080"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23" idx="3"/>
              <a:endCxn id="16" idx="1"/>
            </p:cNvCxnSpPr>
            <p:nvPr/>
          </p:nvCxnSpPr>
          <p:spPr>
            <a:xfrm>
              <a:off x="6156176" y="5269850"/>
              <a:ext cx="151216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1" idx="3"/>
              <a:endCxn id="19" idx="1"/>
            </p:cNvCxnSpPr>
            <p:nvPr/>
          </p:nvCxnSpPr>
          <p:spPr>
            <a:xfrm>
              <a:off x="1475656" y="6061938"/>
              <a:ext cx="684076"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19" idx="3"/>
              <a:endCxn id="20" idx="1"/>
            </p:cNvCxnSpPr>
            <p:nvPr/>
          </p:nvCxnSpPr>
          <p:spPr>
            <a:xfrm>
              <a:off x="3311860" y="6061938"/>
              <a:ext cx="509863"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20" idx="3"/>
              <a:endCxn id="21" idx="1"/>
            </p:cNvCxnSpPr>
            <p:nvPr/>
          </p:nvCxnSpPr>
          <p:spPr>
            <a:xfrm>
              <a:off x="5322277" y="6061938"/>
              <a:ext cx="509863"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21" idx="3"/>
              <a:endCxn id="18" idx="1"/>
            </p:cNvCxnSpPr>
            <p:nvPr/>
          </p:nvCxnSpPr>
          <p:spPr>
            <a:xfrm>
              <a:off x="6984268" y="6061938"/>
              <a:ext cx="684076"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57" name="TextBox 56"/>
          <p:cNvSpPr txBox="1"/>
          <p:nvPr/>
        </p:nvSpPr>
        <p:spPr>
          <a:xfrm>
            <a:off x="250160" y="6309320"/>
            <a:ext cx="2964273" cy="338554"/>
          </a:xfrm>
          <a:prstGeom prst="rect">
            <a:avLst/>
          </a:prstGeom>
          <a:noFill/>
        </p:spPr>
        <p:txBody>
          <a:bodyPr wrap="none" rtlCol="0">
            <a:spAutoFit/>
          </a:bodyPr>
          <a:lstStyle/>
          <a:p>
            <a:r>
              <a:rPr lang="en-US" sz="1600" dirty="0" smtClean="0"/>
              <a:t>The main distribution channels</a:t>
            </a:r>
            <a:endParaRPr lang="en-GB" sz="1600" dirty="0"/>
          </a:p>
        </p:txBody>
      </p:sp>
      <p:pic>
        <p:nvPicPr>
          <p:cNvPr id="59"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1124744"/>
            <a:ext cx="619734" cy="645556"/>
          </a:xfrm>
          <a:prstGeom prst="rect">
            <a:avLst/>
          </a:prstGeom>
          <a:noFill/>
          <a:extLst>
            <a:ext uri="{909E8E84-426E-40DD-AFC4-6F175D3DCCD1}">
              <a14:hiddenFill xmlns:a14="http://schemas.microsoft.com/office/drawing/2010/main">
                <a:solidFill>
                  <a:srgbClr val="FFFFFF"/>
                </a:solidFill>
              </a14:hiddenFill>
            </a:ext>
          </a:extLst>
        </p:spPr>
      </p:pic>
      <p:sp>
        <p:nvSpPr>
          <p:cNvPr id="37"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151820898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29363205"/>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30" y="1124744"/>
            <a:ext cx="8496942" cy="4912114"/>
          </a:xfrm>
          <a:prstGeom prst="rect">
            <a:avLst/>
          </a:prstGeom>
          <a:noFill/>
        </p:spPr>
        <p:txBody>
          <a:bodyPr wrap="square" rtlCol="0">
            <a:spAutoFit/>
          </a:bodyPr>
          <a:lstStyle/>
          <a:p>
            <a:pPr>
              <a:buClr>
                <a:srgbClr val="00B050"/>
              </a:buClr>
            </a:pPr>
            <a:r>
              <a:rPr lang="en-US" sz="1740" b="1" dirty="0" smtClean="0"/>
              <a:t>Distribution Channel 1</a:t>
            </a:r>
          </a:p>
          <a:p>
            <a:pPr>
              <a:buClr>
                <a:srgbClr val="00B050"/>
              </a:buClr>
            </a:pPr>
            <a:r>
              <a:rPr lang="en-US" sz="1740" b="1" dirty="0" smtClean="0"/>
              <a:t>Advantages</a:t>
            </a:r>
          </a:p>
          <a:p>
            <a:pPr marL="342900" indent="-342900">
              <a:buClr>
                <a:srgbClr val="00B050"/>
              </a:buClr>
              <a:buFont typeface="Wingdings 3" panose="05040102010807070707" pitchFamily="18" charset="2"/>
              <a:buChar char=""/>
            </a:pPr>
            <a:r>
              <a:rPr lang="en-US" sz="1740" dirty="0" smtClean="0"/>
              <a:t>This distribution channel is very simple. It involves manufacturers selling their products directly to the consumer.</a:t>
            </a:r>
          </a:p>
          <a:p>
            <a:pPr marL="342900" indent="-342900">
              <a:buClr>
                <a:srgbClr val="00B050"/>
              </a:buClr>
              <a:buFont typeface="Wingdings 3" panose="05040102010807070707" pitchFamily="18" charset="2"/>
              <a:buChar char=""/>
            </a:pPr>
            <a:r>
              <a:rPr lang="en-US" sz="1740" dirty="0" smtClean="0"/>
              <a:t>It is suitable for products, such as certain types of agricultural products, which are sometimes sold straight from the farm.</a:t>
            </a:r>
          </a:p>
          <a:p>
            <a:pPr marL="342900" indent="-342900">
              <a:buClr>
                <a:srgbClr val="00B050"/>
              </a:buClr>
              <a:buFont typeface="Wingdings 3" panose="05040102010807070707" pitchFamily="18" charset="2"/>
              <a:buChar char=""/>
            </a:pPr>
            <a:r>
              <a:rPr lang="en-US" sz="1740" dirty="0" smtClean="0"/>
              <a:t>There is a lower price is sold directly to the customer – cuts out wholesaler / retailer.</a:t>
            </a:r>
          </a:p>
          <a:p>
            <a:pPr marL="342900" indent="-342900">
              <a:buClr>
                <a:srgbClr val="00B050"/>
              </a:buClr>
              <a:buFont typeface="Wingdings 3" panose="05040102010807070707" pitchFamily="18" charset="2"/>
              <a:buChar char=""/>
            </a:pPr>
            <a:r>
              <a:rPr lang="en-US" sz="1740" dirty="0" smtClean="0"/>
              <a:t>Products can be sold by mail order catalog or via the Internet.</a:t>
            </a:r>
          </a:p>
          <a:p>
            <a:pPr>
              <a:buClr>
                <a:srgbClr val="00B050"/>
              </a:buClr>
            </a:pPr>
            <a:r>
              <a:rPr lang="en-US" sz="1740" b="1" dirty="0" smtClean="0"/>
              <a:t>Disadvantages</a:t>
            </a:r>
          </a:p>
          <a:p>
            <a:pPr marL="342900" indent="-342900">
              <a:buClr>
                <a:srgbClr val="00B050"/>
              </a:buClr>
              <a:buFont typeface="Wingdings 3" panose="05040102010807070707" pitchFamily="18" charset="2"/>
              <a:buChar char=""/>
            </a:pPr>
            <a:r>
              <a:rPr lang="en-US" sz="1740" dirty="0" smtClean="0"/>
              <a:t>This is usually impractical for most products because the consumers probably do not live near to the factory and could not go there to buy the products.</a:t>
            </a:r>
          </a:p>
          <a:p>
            <a:pPr marL="342900" indent="-342900">
              <a:buClr>
                <a:srgbClr val="00B050"/>
              </a:buClr>
              <a:buFont typeface="Wingdings 3" panose="05040102010807070707" pitchFamily="18" charset="2"/>
              <a:buChar char=""/>
            </a:pPr>
            <a:r>
              <a:rPr lang="en-US" sz="1740" dirty="0" smtClean="0"/>
              <a:t>This method may not be suitable for products which cannot easily be sent by post.</a:t>
            </a:r>
          </a:p>
          <a:p>
            <a:pPr marL="342900" indent="-342900">
              <a:buClr>
                <a:srgbClr val="00B050"/>
              </a:buClr>
              <a:buFont typeface="Wingdings 3" panose="05040102010807070707" pitchFamily="18" charset="2"/>
              <a:buChar char=""/>
            </a:pPr>
            <a:r>
              <a:rPr lang="en-US" sz="1740" dirty="0" smtClean="0"/>
              <a:t>It may be very expensive to send the products by post and therefor it will not be cost effective.</a:t>
            </a:r>
          </a:p>
          <a:p>
            <a:pPr marL="342900" indent="-342900">
              <a:buClr>
                <a:srgbClr val="00B050"/>
              </a:buClr>
              <a:buFont typeface="Wingdings 3" panose="05040102010807070707" pitchFamily="18" charset="2"/>
              <a:buChar char=""/>
            </a:pPr>
            <a:r>
              <a:rPr lang="en-US" sz="1740" dirty="0" smtClean="0"/>
              <a:t>This channel is most common when selling directly form one manufacturer to another manufacturer. E.g. car components are sold directly to the car producer.</a:t>
            </a:r>
          </a:p>
        </p:txBody>
      </p:sp>
      <p:grpSp>
        <p:nvGrpSpPr>
          <p:cNvPr id="7" name="Group 6"/>
          <p:cNvGrpSpPr/>
          <p:nvPr/>
        </p:nvGrpSpPr>
        <p:grpSpPr>
          <a:xfrm>
            <a:off x="395536" y="6021288"/>
            <a:ext cx="8424936" cy="504056"/>
            <a:chOff x="395536" y="3429000"/>
            <a:chExt cx="8424936" cy="648072"/>
          </a:xfrm>
          <a:effectLst>
            <a:outerShdw blurRad="152400" dist="38100" dir="2700000" sx="102000" sy="102000" algn="tl" rotWithShape="0">
              <a:prstClr val="black">
                <a:alpha val="40000"/>
              </a:prstClr>
            </a:outerShdw>
          </a:effectLst>
        </p:grpSpPr>
        <p:sp>
          <p:nvSpPr>
            <p:cNvPr id="2" name="TextBox 1"/>
            <p:cNvSpPr txBox="1"/>
            <p:nvPr/>
          </p:nvSpPr>
          <p:spPr>
            <a:xfrm>
              <a:off x="395536" y="3429000"/>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2" name="TextBox 11"/>
            <p:cNvSpPr txBox="1"/>
            <p:nvPr/>
          </p:nvSpPr>
          <p:spPr>
            <a:xfrm>
              <a:off x="7668344" y="3429000"/>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4" name="TextBox 3"/>
            <p:cNvSpPr txBox="1"/>
            <p:nvPr/>
          </p:nvSpPr>
          <p:spPr>
            <a:xfrm>
              <a:off x="3311860" y="3707740"/>
              <a:ext cx="2454518" cy="369332"/>
            </a:xfrm>
            <a:prstGeom prst="rect">
              <a:avLst/>
            </a:prstGeom>
            <a:noFill/>
          </p:spPr>
          <p:txBody>
            <a:bodyPr wrap="none" rtlCol="0">
              <a:spAutoFit/>
            </a:bodyPr>
            <a:lstStyle/>
            <a:p>
              <a:r>
                <a:rPr lang="en-US" i="1" dirty="0" smtClean="0"/>
                <a:t>Distribution Channel 1</a:t>
              </a:r>
              <a:endParaRPr lang="en-GB" i="1" dirty="0"/>
            </a:p>
          </p:txBody>
        </p:sp>
        <p:cxnSp>
          <p:nvCxnSpPr>
            <p:cNvPr id="28" name="Straight Arrow Connector 27"/>
            <p:cNvCxnSpPr>
              <a:stCxn id="2" idx="3"/>
              <a:endCxn id="12" idx="1"/>
            </p:cNvCxnSpPr>
            <p:nvPr/>
          </p:nvCxnSpPr>
          <p:spPr>
            <a:xfrm>
              <a:off x="1475656" y="3613666"/>
              <a:ext cx="619268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pic>
        <p:nvPicPr>
          <p:cNvPr id="14"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1124744"/>
            <a:ext cx="619734" cy="64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49050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30" y="1124744"/>
            <a:ext cx="8496942" cy="4524315"/>
          </a:xfrm>
          <a:prstGeom prst="rect">
            <a:avLst/>
          </a:prstGeom>
          <a:noFill/>
        </p:spPr>
        <p:txBody>
          <a:bodyPr wrap="square" rtlCol="0">
            <a:spAutoFit/>
          </a:bodyPr>
          <a:lstStyle/>
          <a:p>
            <a:pPr>
              <a:buClr>
                <a:srgbClr val="00B050"/>
              </a:buClr>
            </a:pPr>
            <a:r>
              <a:rPr lang="en-US" sz="2400" b="1" dirty="0" smtClean="0"/>
              <a:t>Distribution Channel 2</a:t>
            </a:r>
          </a:p>
          <a:p>
            <a:pPr marL="339725" indent="-339725">
              <a:buClr>
                <a:srgbClr val="00B050"/>
              </a:buClr>
              <a:buFont typeface="Wingdings 3" panose="05040102010807070707" pitchFamily="18" charset="2"/>
              <a:buChar char=""/>
            </a:pPr>
            <a:r>
              <a:rPr lang="en-US" sz="2400" dirty="0"/>
              <a:t>The second distribution channel is where the producer sells directly to retail outlets and then they sell the product to the consumer. This is most common where the retailer is large, such as a large supermarket, or when the products are expensive, such as furniture or jewellery. </a:t>
            </a:r>
          </a:p>
          <a:p>
            <a:pPr>
              <a:buClr>
                <a:srgbClr val="00B050"/>
              </a:buClr>
            </a:pPr>
            <a:r>
              <a:rPr lang="en-US" sz="2400" b="1" dirty="0" smtClean="0"/>
              <a:t>Advantages</a:t>
            </a:r>
          </a:p>
          <a:p>
            <a:pPr marL="342900" indent="-342900">
              <a:buClr>
                <a:srgbClr val="00B050"/>
              </a:buClr>
              <a:buFont typeface="Wingdings 3" panose="05040102010807070707" pitchFamily="18" charset="2"/>
              <a:buChar char=""/>
            </a:pPr>
            <a:r>
              <a:rPr lang="en-US" sz="2400" dirty="0" smtClean="0"/>
              <a:t>Producer sells large quantities to retailers.</a:t>
            </a:r>
          </a:p>
          <a:p>
            <a:pPr marL="342900" indent="-342900">
              <a:buClr>
                <a:srgbClr val="00B050"/>
              </a:buClr>
              <a:buFont typeface="Wingdings 3" panose="05040102010807070707" pitchFamily="18" charset="2"/>
              <a:buChar char=""/>
            </a:pPr>
            <a:r>
              <a:rPr lang="en-US" sz="2400" dirty="0" smtClean="0"/>
              <a:t>Reduced distribution costs compared to distribution channel 1. </a:t>
            </a:r>
          </a:p>
          <a:p>
            <a:pPr>
              <a:buClr>
                <a:srgbClr val="00B050"/>
              </a:buClr>
            </a:pPr>
            <a:r>
              <a:rPr lang="en-US" sz="2400" b="1" dirty="0" smtClean="0"/>
              <a:t>Disadvantages</a:t>
            </a:r>
          </a:p>
          <a:p>
            <a:pPr marL="342900" indent="-342900">
              <a:buClr>
                <a:srgbClr val="00B050"/>
              </a:buClr>
              <a:buFont typeface="Wingdings 3" panose="05040102010807070707" pitchFamily="18" charset="2"/>
              <a:buChar char=""/>
            </a:pPr>
            <a:r>
              <a:rPr lang="en-US" sz="2400" dirty="0" smtClean="0"/>
              <a:t>No direct contact with the customer.</a:t>
            </a:r>
          </a:p>
        </p:txBody>
      </p:sp>
      <p:sp>
        <p:nvSpPr>
          <p:cNvPr id="10" name="TextBox 9"/>
          <p:cNvSpPr txBox="1"/>
          <p:nvPr/>
        </p:nvSpPr>
        <p:spPr>
          <a:xfrm>
            <a:off x="395536" y="5877272"/>
            <a:ext cx="1080120"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Producer</a:t>
            </a:r>
            <a:endParaRPr lang="en-GB" dirty="0"/>
          </a:p>
        </p:txBody>
      </p:sp>
      <p:sp>
        <p:nvSpPr>
          <p:cNvPr id="11" name="TextBox 10"/>
          <p:cNvSpPr txBox="1"/>
          <p:nvPr/>
        </p:nvSpPr>
        <p:spPr>
          <a:xfrm>
            <a:off x="7668344" y="58772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Consumer</a:t>
            </a:r>
            <a:endParaRPr lang="en-GB" dirty="0"/>
          </a:p>
        </p:txBody>
      </p:sp>
      <p:sp>
        <p:nvSpPr>
          <p:cNvPr id="13" name="TextBox 12"/>
          <p:cNvSpPr txBox="1"/>
          <p:nvPr/>
        </p:nvSpPr>
        <p:spPr>
          <a:xfrm>
            <a:off x="3995936" y="5879576"/>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Retailer</a:t>
            </a:r>
            <a:endParaRPr lang="en-GB" dirty="0"/>
          </a:p>
        </p:txBody>
      </p:sp>
      <p:sp>
        <p:nvSpPr>
          <p:cNvPr id="14" name="TextBox 13"/>
          <p:cNvSpPr txBox="1"/>
          <p:nvPr/>
        </p:nvSpPr>
        <p:spPr>
          <a:xfrm>
            <a:off x="3464260" y="6300028"/>
            <a:ext cx="2454518" cy="369332"/>
          </a:xfrm>
          <a:prstGeom prst="rect">
            <a:avLst/>
          </a:prstGeom>
          <a:noFill/>
        </p:spPr>
        <p:txBody>
          <a:bodyPr wrap="none" rtlCol="0">
            <a:spAutoFit/>
          </a:bodyPr>
          <a:lstStyle/>
          <a:p>
            <a:r>
              <a:rPr lang="en-US" i="1" dirty="0" smtClean="0"/>
              <a:t>Distribution Channel 2</a:t>
            </a:r>
            <a:endParaRPr lang="en-GB" i="1" dirty="0"/>
          </a:p>
        </p:txBody>
      </p:sp>
      <p:cxnSp>
        <p:nvCxnSpPr>
          <p:cNvPr id="15" name="Straight Arrow Connector 14"/>
          <p:cNvCxnSpPr>
            <a:stCxn id="10" idx="3"/>
            <a:endCxn id="13" idx="1"/>
          </p:cNvCxnSpPr>
          <p:nvPr/>
        </p:nvCxnSpPr>
        <p:spPr>
          <a:xfrm>
            <a:off x="1475656" y="6061938"/>
            <a:ext cx="2520280" cy="2304"/>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3" idx="3"/>
            <a:endCxn id="11" idx="1"/>
          </p:cNvCxnSpPr>
          <p:nvPr/>
        </p:nvCxnSpPr>
        <p:spPr>
          <a:xfrm flipV="1">
            <a:off x="5148064" y="6061938"/>
            <a:ext cx="2520280" cy="2304"/>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pic>
        <p:nvPicPr>
          <p:cNvPr id="19"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1124744"/>
            <a:ext cx="619734" cy="64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72163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30" y="1124744"/>
            <a:ext cx="8496942" cy="4862870"/>
          </a:xfrm>
          <a:prstGeom prst="rect">
            <a:avLst/>
          </a:prstGeom>
          <a:noFill/>
        </p:spPr>
        <p:txBody>
          <a:bodyPr wrap="square" rtlCol="0">
            <a:spAutoFit/>
          </a:bodyPr>
          <a:lstStyle/>
          <a:p>
            <a:pPr>
              <a:buClr>
                <a:srgbClr val="00B050"/>
              </a:buClr>
            </a:pPr>
            <a:r>
              <a:rPr lang="en-US" sz="1530" b="1" dirty="0" smtClean="0"/>
              <a:t>Distribution Channel 3</a:t>
            </a:r>
          </a:p>
          <a:p>
            <a:pPr marL="339725" indent="-339725">
              <a:buClr>
                <a:srgbClr val="00B050"/>
              </a:buClr>
              <a:buFont typeface="Wingdings 3" panose="05040102010807070707" pitchFamily="18" charset="2"/>
              <a:buChar char=""/>
            </a:pPr>
            <a:r>
              <a:rPr lang="en-US" sz="1530" dirty="0" smtClean="0"/>
              <a:t>This distribution channel involves using a wholesaler, who performs the function of breaking bulk. </a:t>
            </a:r>
          </a:p>
          <a:p>
            <a:pPr marL="339725" indent="-339725">
              <a:buClr>
                <a:srgbClr val="00B050"/>
              </a:buClr>
              <a:buFont typeface="Wingdings 3" panose="05040102010807070707" pitchFamily="18" charset="2"/>
              <a:buChar char=""/>
            </a:pPr>
            <a:r>
              <a:rPr lang="en-US" sz="1530" dirty="0" smtClean="0"/>
              <a:t>Breaking bulk is where wholesalers buy products from manufacturers in large quantities and then divide up the stock into much smaller quantities for retailers to buy.</a:t>
            </a:r>
            <a:endParaRPr lang="en-US" sz="1530" dirty="0"/>
          </a:p>
          <a:p>
            <a:pPr>
              <a:buClr>
                <a:srgbClr val="00B050"/>
              </a:buClr>
            </a:pPr>
            <a:r>
              <a:rPr lang="en-US" sz="1530" b="1" dirty="0" smtClean="0"/>
              <a:t>Advantages</a:t>
            </a:r>
          </a:p>
          <a:p>
            <a:pPr marL="342900" indent="-342900">
              <a:buClr>
                <a:srgbClr val="00B050"/>
              </a:buClr>
              <a:buFont typeface="Wingdings 3" panose="05040102010807070707" pitchFamily="18" charset="2"/>
              <a:buChar char=""/>
            </a:pPr>
            <a:r>
              <a:rPr lang="en-US" sz="1530" dirty="0" smtClean="0"/>
              <a:t>Wholesaler saves storage space for small retailers and reduces storage costs.</a:t>
            </a:r>
          </a:p>
          <a:p>
            <a:pPr marL="342900" indent="-342900">
              <a:buClr>
                <a:srgbClr val="00B050"/>
              </a:buClr>
              <a:buFont typeface="Wingdings 3" panose="05040102010807070707" pitchFamily="18" charset="2"/>
              <a:buChar char=""/>
            </a:pPr>
            <a:r>
              <a:rPr lang="en-US" sz="1530" dirty="0" smtClean="0"/>
              <a:t>Small retailers can purchase products in small quantities from wholesaler because they have a relatively short ‘shelf life’ before they deteriorate.</a:t>
            </a:r>
          </a:p>
          <a:p>
            <a:pPr marL="342900" indent="-342900">
              <a:buClr>
                <a:srgbClr val="00B050"/>
              </a:buClr>
              <a:buFont typeface="Wingdings 3" panose="05040102010807070707" pitchFamily="18" charset="2"/>
              <a:buChar char=""/>
            </a:pPr>
            <a:r>
              <a:rPr lang="en-US" sz="1530" dirty="0" smtClean="0"/>
              <a:t>May give credit to customers so they can take the goods straight away and pay at a later date.</a:t>
            </a:r>
          </a:p>
          <a:p>
            <a:pPr marL="342900" indent="-342900">
              <a:buClr>
                <a:srgbClr val="00B050"/>
              </a:buClr>
              <a:buFont typeface="Wingdings 3" panose="05040102010807070707" pitchFamily="18" charset="2"/>
              <a:buChar char=""/>
            </a:pPr>
            <a:r>
              <a:rPr lang="en-US" sz="1530" dirty="0" smtClean="0"/>
              <a:t>Wholesaler may deliver to the small retailer thus saving on transport costs.</a:t>
            </a:r>
          </a:p>
          <a:p>
            <a:pPr marL="342900" indent="-342900">
              <a:buClr>
                <a:srgbClr val="00B050"/>
              </a:buClr>
              <a:buFont typeface="Wingdings 3" panose="05040102010807070707" pitchFamily="18" charset="2"/>
              <a:buChar char=""/>
            </a:pPr>
            <a:r>
              <a:rPr lang="en-US" sz="1530" dirty="0" smtClean="0"/>
              <a:t>Wholesaler can give advice to small retailers about what is selling well. They can also advise the manufacturer what is selling well.</a:t>
            </a:r>
          </a:p>
          <a:p>
            <a:pPr>
              <a:buClr>
                <a:srgbClr val="00B050"/>
              </a:buClr>
            </a:pPr>
            <a:r>
              <a:rPr lang="en-US" sz="1530" b="1" dirty="0" smtClean="0"/>
              <a:t>Disadvantages</a:t>
            </a:r>
          </a:p>
          <a:p>
            <a:pPr marL="342900" indent="-342900">
              <a:buClr>
                <a:srgbClr val="00B050"/>
              </a:buClr>
              <a:buFont typeface="Wingdings 3" panose="05040102010807070707" pitchFamily="18" charset="2"/>
              <a:buChar char=""/>
            </a:pPr>
            <a:r>
              <a:rPr lang="en-US" sz="1530" dirty="0" smtClean="0"/>
              <a:t>May be more expensive for the small shop to buy from a wholesaler than if they bought straight from the manufacturer.</a:t>
            </a:r>
          </a:p>
          <a:p>
            <a:pPr marL="342900" indent="-342900">
              <a:buClr>
                <a:srgbClr val="00B050"/>
              </a:buClr>
              <a:buFont typeface="Wingdings 3" panose="05040102010807070707" pitchFamily="18" charset="2"/>
              <a:buChar char=""/>
            </a:pPr>
            <a:r>
              <a:rPr lang="en-US" sz="1530" dirty="0" smtClean="0"/>
              <a:t>Wholesaler may not have the full range of products to sell.</a:t>
            </a:r>
          </a:p>
          <a:p>
            <a:pPr marL="342900" indent="-342900">
              <a:buClr>
                <a:srgbClr val="00B050"/>
              </a:buClr>
              <a:buFont typeface="Wingdings 3" panose="05040102010807070707" pitchFamily="18" charset="2"/>
              <a:buChar char=""/>
            </a:pPr>
            <a:r>
              <a:rPr lang="en-US" sz="1530" dirty="0" smtClean="0"/>
              <a:t>Takes longer for fresh produce to reach the shops and so it may not be as good quality.</a:t>
            </a:r>
          </a:p>
          <a:p>
            <a:pPr marL="342900" indent="-342900">
              <a:buClr>
                <a:srgbClr val="00B050"/>
              </a:buClr>
              <a:buFont typeface="Wingdings 3" panose="05040102010807070707" pitchFamily="18" charset="2"/>
              <a:buChar char=""/>
            </a:pPr>
            <a:r>
              <a:rPr lang="en-US" sz="1530" dirty="0" smtClean="0"/>
              <a:t>Wholesaler may be a long way from the shops.</a:t>
            </a:r>
          </a:p>
        </p:txBody>
      </p:sp>
      <p:grpSp>
        <p:nvGrpSpPr>
          <p:cNvPr id="2" name="Group 1"/>
          <p:cNvGrpSpPr/>
          <p:nvPr/>
        </p:nvGrpSpPr>
        <p:grpSpPr>
          <a:xfrm>
            <a:off x="395536" y="5949280"/>
            <a:ext cx="8424936" cy="648072"/>
            <a:chOff x="395536" y="5805264"/>
            <a:chExt cx="8424936" cy="720080"/>
          </a:xfrm>
          <a:effectLst>
            <a:outerShdw blurRad="152400" dist="38100" dir="2700000" sx="101000" sy="101000" algn="tl" rotWithShape="0">
              <a:prstClr val="black">
                <a:alpha val="40000"/>
              </a:prstClr>
            </a:outerShdw>
          </a:effectLst>
        </p:grpSpPr>
        <p:sp>
          <p:nvSpPr>
            <p:cNvPr id="12" name="TextBox 11"/>
            <p:cNvSpPr txBox="1"/>
            <p:nvPr/>
          </p:nvSpPr>
          <p:spPr>
            <a:xfrm>
              <a:off x="395536" y="5805264"/>
              <a:ext cx="108012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Producer</a:t>
              </a:r>
              <a:endParaRPr lang="en-GB" dirty="0"/>
            </a:p>
          </p:txBody>
        </p:sp>
        <p:sp>
          <p:nvSpPr>
            <p:cNvPr id="17" name="TextBox 16"/>
            <p:cNvSpPr txBox="1"/>
            <p:nvPr/>
          </p:nvSpPr>
          <p:spPr>
            <a:xfrm>
              <a:off x="7668344" y="580526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Consumer</a:t>
              </a:r>
              <a:endParaRPr lang="en-GB" dirty="0"/>
            </a:p>
          </p:txBody>
        </p:sp>
        <p:sp>
          <p:nvSpPr>
            <p:cNvPr id="18" name="TextBox 17"/>
            <p:cNvSpPr txBox="1"/>
            <p:nvPr/>
          </p:nvSpPr>
          <p:spPr>
            <a:xfrm>
              <a:off x="2843808" y="5805264"/>
              <a:ext cx="1440160"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Wholesaler</a:t>
              </a:r>
              <a:endParaRPr lang="en-GB" dirty="0"/>
            </a:p>
          </p:txBody>
        </p:sp>
        <p:sp>
          <p:nvSpPr>
            <p:cNvPr id="19" name="TextBox 18"/>
            <p:cNvSpPr txBox="1"/>
            <p:nvPr/>
          </p:nvSpPr>
          <p:spPr>
            <a:xfrm>
              <a:off x="5004048" y="5805264"/>
              <a:ext cx="1152128" cy="369332"/>
            </a:xfrm>
            <a:prstGeom prst="rect">
              <a:avLst/>
            </a:prstGeom>
            <a:solidFill>
              <a:schemeClr val="tx2">
                <a:lumMod val="40000"/>
                <a:lumOff val="60000"/>
              </a:schemeClr>
            </a:solidFill>
            <a:ln>
              <a:solidFill>
                <a:srgbClr val="C00000"/>
              </a:solidFill>
            </a:ln>
          </p:spPr>
          <p:txBody>
            <a:bodyPr wrap="square" lIns="45720" rIns="45720" rtlCol="0" anchor="ctr" anchorCtr="0">
              <a:spAutoFit/>
            </a:bodyPr>
            <a:lstStyle/>
            <a:p>
              <a:pPr algn="ctr"/>
              <a:r>
                <a:rPr lang="en-US" dirty="0" smtClean="0"/>
                <a:t>Retailer</a:t>
              </a:r>
              <a:endParaRPr lang="en-GB" dirty="0"/>
            </a:p>
          </p:txBody>
        </p:sp>
        <p:sp>
          <p:nvSpPr>
            <p:cNvPr id="20" name="TextBox 19"/>
            <p:cNvSpPr txBox="1"/>
            <p:nvPr/>
          </p:nvSpPr>
          <p:spPr>
            <a:xfrm>
              <a:off x="3464260" y="6156012"/>
              <a:ext cx="2454518" cy="369332"/>
            </a:xfrm>
            <a:prstGeom prst="rect">
              <a:avLst/>
            </a:prstGeom>
            <a:noFill/>
          </p:spPr>
          <p:txBody>
            <a:bodyPr wrap="none" rtlCol="0">
              <a:spAutoFit/>
            </a:bodyPr>
            <a:lstStyle/>
            <a:p>
              <a:r>
                <a:rPr lang="en-US" i="1" dirty="0" smtClean="0"/>
                <a:t>Distribution Channel 3</a:t>
              </a:r>
              <a:endParaRPr lang="en-GB" i="1" dirty="0"/>
            </a:p>
          </p:txBody>
        </p:sp>
        <p:cxnSp>
          <p:nvCxnSpPr>
            <p:cNvPr id="21" name="Straight Arrow Connector 20"/>
            <p:cNvCxnSpPr>
              <a:stCxn id="12" idx="3"/>
              <a:endCxn id="18" idx="1"/>
            </p:cNvCxnSpPr>
            <p:nvPr/>
          </p:nvCxnSpPr>
          <p:spPr>
            <a:xfrm>
              <a:off x="1475656" y="5989930"/>
              <a:ext cx="1368152"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9" idx="3"/>
              <a:endCxn id="17" idx="1"/>
            </p:cNvCxnSpPr>
            <p:nvPr/>
          </p:nvCxnSpPr>
          <p:spPr>
            <a:xfrm>
              <a:off x="6156176" y="5989930"/>
              <a:ext cx="1512168" cy="0"/>
            </a:xfrm>
            <a:prstGeom prst="straightConnector1">
              <a:avLst/>
            </a:prstGeom>
            <a:ln w="508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3" name="Straight Arrow Connector 12"/>
          <p:cNvCxnSpPr>
            <a:stCxn id="18" idx="3"/>
            <a:endCxn id="19" idx="1"/>
          </p:cNvCxnSpPr>
          <p:nvPr/>
        </p:nvCxnSpPr>
        <p:spPr>
          <a:xfrm>
            <a:off x="4283968" y="6115480"/>
            <a:ext cx="720080" cy="0"/>
          </a:xfrm>
          <a:prstGeom prst="straightConnector1">
            <a:avLst/>
          </a:prstGeom>
          <a:ln w="50800">
            <a:solidFill>
              <a:srgbClr val="F53939"/>
            </a:solidFill>
            <a:tailEnd type="triangle"/>
          </a:ln>
          <a:effectLst>
            <a:outerShdw blurRad="152400" dist="38100" dir="2700000" sx="101000" sy="101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382092141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6944" y="3573016"/>
            <a:ext cx="8496942" cy="327782"/>
          </a:xfrm>
          <a:prstGeom prst="rect">
            <a:avLst/>
          </a:prstGeom>
          <a:noFill/>
          <a:effectLst>
            <a:outerShdw blurRad="152400" dist="38100" dir="2700000" sx="103000" sy="103000" algn="tl" rotWithShape="0">
              <a:prstClr val="black">
                <a:alpha val="40000"/>
              </a:prstClr>
            </a:outerShdw>
          </a:effectLst>
        </p:spPr>
        <p:txBody>
          <a:bodyPr wrap="square" rtlCol="0">
            <a:spAutoFit/>
          </a:bodyPr>
          <a:lstStyle/>
          <a:p>
            <a:pPr>
              <a:buClr>
                <a:srgbClr val="00B050"/>
              </a:buClr>
            </a:pPr>
            <a:r>
              <a:rPr lang="en-US" sz="1530" b="1" dirty="0" smtClean="0"/>
              <a:t>Without a wholesaler, a manufacturer has to process many orders from retailer.</a:t>
            </a:r>
          </a:p>
        </p:txBody>
      </p:sp>
      <p:sp>
        <p:nvSpPr>
          <p:cNvPr id="13" name="TextBox 12"/>
          <p:cNvSpPr txBox="1"/>
          <p:nvPr/>
        </p:nvSpPr>
        <p:spPr>
          <a:xfrm>
            <a:off x="306944" y="6269570"/>
            <a:ext cx="8496942" cy="327782"/>
          </a:xfrm>
          <a:prstGeom prst="rect">
            <a:avLst/>
          </a:prstGeom>
          <a:noFill/>
        </p:spPr>
        <p:txBody>
          <a:bodyPr wrap="square" rtlCol="0">
            <a:spAutoFit/>
          </a:bodyPr>
          <a:lstStyle/>
          <a:p>
            <a:pPr>
              <a:buClr>
                <a:srgbClr val="00B050"/>
              </a:buClr>
            </a:pPr>
            <a:r>
              <a:rPr lang="en-US" sz="1530" b="1" dirty="0" smtClean="0"/>
              <a:t>With a wholesaler, a manufacturer has less paperwork</a:t>
            </a:r>
          </a:p>
        </p:txBody>
      </p:sp>
      <p:sp>
        <p:nvSpPr>
          <p:cNvPr id="4" name="TextBox 3"/>
          <p:cNvSpPr txBox="1"/>
          <p:nvPr/>
        </p:nvSpPr>
        <p:spPr>
          <a:xfrm>
            <a:off x="342331" y="1211241"/>
            <a:ext cx="1394934"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Manufacturer</a:t>
            </a:r>
            <a:endParaRPr lang="en-GB" sz="1600" dirty="0"/>
          </a:p>
        </p:txBody>
      </p:sp>
      <p:sp>
        <p:nvSpPr>
          <p:cNvPr id="15" name="TextBox 14"/>
          <p:cNvSpPr txBox="1"/>
          <p:nvPr/>
        </p:nvSpPr>
        <p:spPr>
          <a:xfrm>
            <a:off x="306944" y="3218980"/>
            <a:ext cx="992579"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Retailers</a:t>
            </a:r>
            <a:endParaRPr lang="en-GB" sz="1600" dirty="0"/>
          </a:p>
        </p:txBody>
      </p:sp>
      <p:sp>
        <p:nvSpPr>
          <p:cNvPr id="16" name="TextBox 15"/>
          <p:cNvSpPr txBox="1"/>
          <p:nvPr/>
        </p:nvSpPr>
        <p:spPr>
          <a:xfrm>
            <a:off x="306944" y="3898522"/>
            <a:ext cx="1394934"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Manufacturer</a:t>
            </a:r>
            <a:endParaRPr lang="en-GB" sz="1600" dirty="0"/>
          </a:p>
        </p:txBody>
      </p:sp>
      <p:sp>
        <p:nvSpPr>
          <p:cNvPr id="23" name="TextBox 22"/>
          <p:cNvSpPr txBox="1"/>
          <p:nvPr/>
        </p:nvSpPr>
        <p:spPr>
          <a:xfrm>
            <a:off x="271557" y="5906261"/>
            <a:ext cx="992579"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Retailers</a:t>
            </a:r>
            <a:endParaRPr lang="en-GB" sz="1600" dirty="0"/>
          </a:p>
        </p:txBody>
      </p:sp>
      <p:sp>
        <p:nvSpPr>
          <p:cNvPr id="24" name="TextBox 23"/>
          <p:cNvSpPr txBox="1"/>
          <p:nvPr/>
        </p:nvSpPr>
        <p:spPr>
          <a:xfrm>
            <a:off x="342331" y="4888165"/>
            <a:ext cx="1208985" cy="338554"/>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sz="1600" dirty="0" smtClean="0"/>
              <a:t>Wholesaler</a:t>
            </a:r>
            <a:endParaRPr lang="en-GB" sz="1600" dirty="0"/>
          </a:p>
        </p:txBody>
      </p:sp>
      <p:sp>
        <p:nvSpPr>
          <p:cNvPr id="25" name="TextBox 24"/>
          <p:cNvSpPr txBox="1"/>
          <p:nvPr/>
        </p:nvSpPr>
        <p:spPr>
          <a:xfrm>
            <a:off x="2195736"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M1</a:t>
            </a:r>
            <a:endParaRPr lang="en-GB" dirty="0"/>
          </a:p>
        </p:txBody>
      </p:sp>
      <p:sp>
        <p:nvSpPr>
          <p:cNvPr id="30" name="TextBox 29"/>
          <p:cNvSpPr txBox="1"/>
          <p:nvPr/>
        </p:nvSpPr>
        <p:spPr>
          <a:xfrm>
            <a:off x="156400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R1</a:t>
            </a:r>
            <a:endParaRPr lang="en-GB" dirty="0"/>
          </a:p>
        </p:txBody>
      </p:sp>
      <p:sp>
        <p:nvSpPr>
          <p:cNvPr id="31" name="TextBox 30"/>
          <p:cNvSpPr txBox="1"/>
          <p:nvPr/>
        </p:nvSpPr>
        <p:spPr>
          <a:xfrm>
            <a:off x="2528603"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R2</a:t>
            </a:r>
            <a:endParaRPr lang="en-GB" dirty="0"/>
          </a:p>
        </p:txBody>
      </p:sp>
      <p:sp>
        <p:nvSpPr>
          <p:cNvPr id="32" name="TextBox 31"/>
          <p:cNvSpPr txBox="1"/>
          <p:nvPr/>
        </p:nvSpPr>
        <p:spPr>
          <a:xfrm>
            <a:off x="349319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R3</a:t>
            </a:r>
            <a:endParaRPr lang="en-GB" dirty="0"/>
          </a:p>
        </p:txBody>
      </p:sp>
      <p:sp>
        <p:nvSpPr>
          <p:cNvPr id="33" name="TextBox 32"/>
          <p:cNvSpPr txBox="1"/>
          <p:nvPr/>
        </p:nvSpPr>
        <p:spPr>
          <a:xfrm>
            <a:off x="4457793"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R4</a:t>
            </a:r>
            <a:endParaRPr lang="en-GB" dirty="0"/>
          </a:p>
        </p:txBody>
      </p:sp>
      <p:sp>
        <p:nvSpPr>
          <p:cNvPr id="34" name="TextBox 33"/>
          <p:cNvSpPr txBox="1"/>
          <p:nvPr/>
        </p:nvSpPr>
        <p:spPr>
          <a:xfrm>
            <a:off x="542238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R5</a:t>
            </a:r>
            <a:endParaRPr lang="en-GB" dirty="0"/>
          </a:p>
        </p:txBody>
      </p:sp>
      <p:sp>
        <p:nvSpPr>
          <p:cNvPr id="35" name="TextBox 34"/>
          <p:cNvSpPr txBox="1"/>
          <p:nvPr/>
        </p:nvSpPr>
        <p:spPr>
          <a:xfrm>
            <a:off x="6386983"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R6</a:t>
            </a:r>
            <a:endParaRPr lang="en-GB" dirty="0"/>
          </a:p>
        </p:txBody>
      </p:sp>
      <p:sp>
        <p:nvSpPr>
          <p:cNvPr id="36" name="TextBox 35"/>
          <p:cNvSpPr txBox="1"/>
          <p:nvPr/>
        </p:nvSpPr>
        <p:spPr>
          <a:xfrm>
            <a:off x="7351578"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R7</a:t>
            </a:r>
            <a:endParaRPr lang="en-GB" dirty="0"/>
          </a:p>
        </p:txBody>
      </p:sp>
      <p:sp>
        <p:nvSpPr>
          <p:cNvPr id="37" name="TextBox 36"/>
          <p:cNvSpPr txBox="1"/>
          <p:nvPr/>
        </p:nvSpPr>
        <p:spPr>
          <a:xfrm>
            <a:off x="8316174" y="3190338"/>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R8</a:t>
            </a:r>
            <a:endParaRPr lang="en-GB" dirty="0"/>
          </a:p>
        </p:txBody>
      </p:sp>
      <p:sp>
        <p:nvSpPr>
          <p:cNvPr id="40" name="TextBox 39"/>
          <p:cNvSpPr txBox="1"/>
          <p:nvPr/>
        </p:nvSpPr>
        <p:spPr>
          <a:xfrm>
            <a:off x="221232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M1</a:t>
            </a:r>
            <a:endParaRPr lang="en-GB" dirty="0"/>
          </a:p>
        </p:txBody>
      </p:sp>
      <p:sp>
        <p:nvSpPr>
          <p:cNvPr id="41" name="TextBox 40"/>
          <p:cNvSpPr txBox="1"/>
          <p:nvPr/>
        </p:nvSpPr>
        <p:spPr>
          <a:xfrm>
            <a:off x="640353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M4</a:t>
            </a:r>
            <a:endParaRPr lang="en-GB" dirty="0"/>
          </a:p>
        </p:txBody>
      </p:sp>
      <p:sp>
        <p:nvSpPr>
          <p:cNvPr id="42" name="TextBox 41"/>
          <p:cNvSpPr txBox="1"/>
          <p:nvPr/>
        </p:nvSpPr>
        <p:spPr>
          <a:xfrm>
            <a:off x="360939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M2</a:t>
            </a:r>
            <a:endParaRPr lang="en-GB" dirty="0"/>
          </a:p>
        </p:txBody>
      </p:sp>
      <p:sp>
        <p:nvSpPr>
          <p:cNvPr id="43" name="TextBox 42"/>
          <p:cNvSpPr txBox="1"/>
          <p:nvPr/>
        </p:nvSpPr>
        <p:spPr>
          <a:xfrm>
            <a:off x="5006462"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M3</a:t>
            </a:r>
            <a:endParaRPr lang="en-GB" dirty="0"/>
          </a:p>
        </p:txBody>
      </p:sp>
      <p:sp>
        <p:nvSpPr>
          <p:cNvPr id="44" name="TextBox 43"/>
          <p:cNvSpPr txBox="1"/>
          <p:nvPr/>
        </p:nvSpPr>
        <p:spPr>
          <a:xfrm>
            <a:off x="7800600" y="3933056"/>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M5</a:t>
            </a:r>
            <a:endParaRPr lang="en-GB" dirty="0"/>
          </a:p>
        </p:txBody>
      </p:sp>
      <p:sp>
        <p:nvSpPr>
          <p:cNvPr id="45" name="TextBox 44"/>
          <p:cNvSpPr txBox="1"/>
          <p:nvPr/>
        </p:nvSpPr>
        <p:spPr>
          <a:xfrm>
            <a:off x="158059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R1</a:t>
            </a:r>
            <a:endParaRPr lang="en-GB" dirty="0"/>
          </a:p>
        </p:txBody>
      </p:sp>
      <p:sp>
        <p:nvSpPr>
          <p:cNvPr id="46" name="TextBox 45"/>
          <p:cNvSpPr txBox="1"/>
          <p:nvPr/>
        </p:nvSpPr>
        <p:spPr>
          <a:xfrm>
            <a:off x="2545189"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R2</a:t>
            </a:r>
            <a:endParaRPr lang="en-GB" dirty="0"/>
          </a:p>
        </p:txBody>
      </p:sp>
      <p:sp>
        <p:nvSpPr>
          <p:cNvPr id="47" name="TextBox 46"/>
          <p:cNvSpPr txBox="1"/>
          <p:nvPr/>
        </p:nvSpPr>
        <p:spPr>
          <a:xfrm>
            <a:off x="350978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R3</a:t>
            </a:r>
            <a:endParaRPr lang="en-GB" dirty="0"/>
          </a:p>
        </p:txBody>
      </p:sp>
      <p:sp>
        <p:nvSpPr>
          <p:cNvPr id="48" name="TextBox 47"/>
          <p:cNvSpPr txBox="1"/>
          <p:nvPr/>
        </p:nvSpPr>
        <p:spPr>
          <a:xfrm>
            <a:off x="4474379"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R4</a:t>
            </a:r>
            <a:endParaRPr lang="en-GB" dirty="0"/>
          </a:p>
        </p:txBody>
      </p:sp>
      <p:sp>
        <p:nvSpPr>
          <p:cNvPr id="49" name="TextBox 48"/>
          <p:cNvSpPr txBox="1"/>
          <p:nvPr/>
        </p:nvSpPr>
        <p:spPr>
          <a:xfrm>
            <a:off x="543897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R5</a:t>
            </a:r>
            <a:endParaRPr lang="en-GB" dirty="0"/>
          </a:p>
        </p:txBody>
      </p:sp>
      <p:sp>
        <p:nvSpPr>
          <p:cNvPr id="50" name="TextBox 49"/>
          <p:cNvSpPr txBox="1"/>
          <p:nvPr/>
        </p:nvSpPr>
        <p:spPr>
          <a:xfrm>
            <a:off x="6403569"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R6</a:t>
            </a:r>
            <a:endParaRPr lang="en-GB" dirty="0"/>
          </a:p>
        </p:txBody>
      </p:sp>
      <p:sp>
        <p:nvSpPr>
          <p:cNvPr id="51" name="TextBox 50"/>
          <p:cNvSpPr txBox="1"/>
          <p:nvPr/>
        </p:nvSpPr>
        <p:spPr>
          <a:xfrm>
            <a:off x="7368164"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R7</a:t>
            </a:r>
            <a:endParaRPr lang="en-GB" dirty="0"/>
          </a:p>
        </p:txBody>
      </p:sp>
      <p:sp>
        <p:nvSpPr>
          <p:cNvPr id="52" name="TextBox 51"/>
          <p:cNvSpPr txBox="1"/>
          <p:nvPr/>
        </p:nvSpPr>
        <p:spPr>
          <a:xfrm>
            <a:off x="8332760" y="5912153"/>
            <a:ext cx="415704"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R8</a:t>
            </a:r>
            <a:endParaRPr lang="en-GB" dirty="0"/>
          </a:p>
        </p:txBody>
      </p:sp>
      <p:sp>
        <p:nvSpPr>
          <p:cNvPr id="55" name="TextBox 54"/>
          <p:cNvSpPr txBox="1"/>
          <p:nvPr/>
        </p:nvSpPr>
        <p:spPr>
          <a:xfrm>
            <a:off x="5004048" y="4882897"/>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W</a:t>
            </a:r>
            <a:endParaRPr lang="en-GB" dirty="0"/>
          </a:p>
        </p:txBody>
      </p:sp>
      <p:cxnSp>
        <p:nvCxnSpPr>
          <p:cNvPr id="7" name="Straight Connector 6"/>
          <p:cNvCxnSpPr>
            <a:stCxn id="25" idx="2"/>
            <a:endCxn id="30" idx="0"/>
          </p:cNvCxnSpPr>
          <p:nvPr/>
        </p:nvCxnSpPr>
        <p:spPr>
          <a:xfrm flipH="1">
            <a:off x="1771860" y="1549795"/>
            <a:ext cx="747912"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5" idx="2"/>
            <a:endCxn id="31" idx="0"/>
          </p:cNvCxnSpPr>
          <p:nvPr/>
        </p:nvCxnSpPr>
        <p:spPr>
          <a:xfrm>
            <a:off x="2519772" y="1549795"/>
            <a:ext cx="21668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25" idx="2"/>
            <a:endCxn id="33" idx="0"/>
          </p:cNvCxnSpPr>
          <p:nvPr/>
        </p:nvCxnSpPr>
        <p:spPr>
          <a:xfrm>
            <a:off x="2519772" y="1549795"/>
            <a:ext cx="214587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25" idx="2"/>
            <a:endCxn id="35" idx="0"/>
          </p:cNvCxnSpPr>
          <p:nvPr/>
        </p:nvCxnSpPr>
        <p:spPr>
          <a:xfrm>
            <a:off x="2519772" y="1549795"/>
            <a:ext cx="407506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25" idx="2"/>
            <a:endCxn id="37" idx="0"/>
          </p:cNvCxnSpPr>
          <p:nvPr/>
        </p:nvCxnSpPr>
        <p:spPr>
          <a:xfrm>
            <a:off x="2519772" y="1549795"/>
            <a:ext cx="600425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25" idx="2"/>
            <a:endCxn id="32" idx="0"/>
          </p:cNvCxnSpPr>
          <p:nvPr/>
        </p:nvCxnSpPr>
        <p:spPr>
          <a:xfrm>
            <a:off x="2519772" y="1549795"/>
            <a:ext cx="118127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25" idx="2"/>
            <a:endCxn id="34" idx="0"/>
          </p:cNvCxnSpPr>
          <p:nvPr/>
        </p:nvCxnSpPr>
        <p:spPr>
          <a:xfrm>
            <a:off x="2519772" y="1549795"/>
            <a:ext cx="311046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25" idx="2"/>
            <a:endCxn id="36" idx="0"/>
          </p:cNvCxnSpPr>
          <p:nvPr/>
        </p:nvCxnSpPr>
        <p:spPr>
          <a:xfrm>
            <a:off x="2519772" y="1549795"/>
            <a:ext cx="503965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9" name="Straight Connector 78"/>
          <p:cNvCxnSpPr>
            <a:stCxn id="40" idx="2"/>
            <a:endCxn id="55" idx="0"/>
          </p:cNvCxnSpPr>
          <p:nvPr/>
        </p:nvCxnSpPr>
        <p:spPr>
          <a:xfrm>
            <a:off x="2536358" y="4271610"/>
            <a:ext cx="2791726"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42" idx="2"/>
            <a:endCxn id="55" idx="0"/>
          </p:cNvCxnSpPr>
          <p:nvPr/>
        </p:nvCxnSpPr>
        <p:spPr>
          <a:xfrm>
            <a:off x="3933428" y="4271610"/>
            <a:ext cx="1394656"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43" idx="2"/>
            <a:endCxn id="55" idx="0"/>
          </p:cNvCxnSpPr>
          <p:nvPr/>
        </p:nvCxnSpPr>
        <p:spPr>
          <a:xfrm flipH="1">
            <a:off x="5328084" y="4271610"/>
            <a:ext cx="2414"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41" idx="2"/>
            <a:endCxn id="55" idx="0"/>
          </p:cNvCxnSpPr>
          <p:nvPr/>
        </p:nvCxnSpPr>
        <p:spPr>
          <a:xfrm flipH="1">
            <a:off x="5328084" y="4271610"/>
            <a:ext cx="1399484"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44" idx="2"/>
            <a:endCxn id="55" idx="0"/>
          </p:cNvCxnSpPr>
          <p:nvPr/>
        </p:nvCxnSpPr>
        <p:spPr>
          <a:xfrm flipH="1">
            <a:off x="5328084" y="4271610"/>
            <a:ext cx="2796552" cy="611287"/>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5" idx="0"/>
            <a:endCxn id="55" idx="2"/>
          </p:cNvCxnSpPr>
          <p:nvPr/>
        </p:nvCxnSpPr>
        <p:spPr>
          <a:xfrm flipV="1">
            <a:off x="1788446" y="5221451"/>
            <a:ext cx="3539638"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46" idx="0"/>
            <a:endCxn id="55" idx="2"/>
          </p:cNvCxnSpPr>
          <p:nvPr/>
        </p:nvCxnSpPr>
        <p:spPr>
          <a:xfrm flipV="1">
            <a:off x="2753041" y="5221451"/>
            <a:ext cx="2575043"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0" name="Straight Connector 99"/>
          <p:cNvCxnSpPr>
            <a:stCxn id="55" idx="2"/>
            <a:endCxn id="47" idx="0"/>
          </p:cNvCxnSpPr>
          <p:nvPr/>
        </p:nvCxnSpPr>
        <p:spPr>
          <a:xfrm flipH="1">
            <a:off x="3717636" y="5221451"/>
            <a:ext cx="1610448"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3" name="Straight Connector 102"/>
          <p:cNvCxnSpPr>
            <a:stCxn id="55" idx="2"/>
            <a:endCxn id="48" idx="0"/>
          </p:cNvCxnSpPr>
          <p:nvPr/>
        </p:nvCxnSpPr>
        <p:spPr>
          <a:xfrm flipH="1">
            <a:off x="4682231" y="5221451"/>
            <a:ext cx="645853"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6" name="Straight Connector 105"/>
          <p:cNvCxnSpPr>
            <a:stCxn id="55" idx="2"/>
            <a:endCxn id="49" idx="0"/>
          </p:cNvCxnSpPr>
          <p:nvPr/>
        </p:nvCxnSpPr>
        <p:spPr>
          <a:xfrm>
            <a:off x="5328084" y="5221451"/>
            <a:ext cx="318742"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50" idx="0"/>
            <a:endCxn id="55" idx="2"/>
          </p:cNvCxnSpPr>
          <p:nvPr/>
        </p:nvCxnSpPr>
        <p:spPr>
          <a:xfrm flipH="1" flipV="1">
            <a:off x="5328084" y="5221451"/>
            <a:ext cx="1283337"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51" idx="0"/>
            <a:endCxn id="55" idx="2"/>
          </p:cNvCxnSpPr>
          <p:nvPr/>
        </p:nvCxnSpPr>
        <p:spPr>
          <a:xfrm flipH="1" flipV="1">
            <a:off x="5328084" y="5221451"/>
            <a:ext cx="2247932"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5" name="Straight Connector 114"/>
          <p:cNvCxnSpPr>
            <a:stCxn id="52" idx="0"/>
            <a:endCxn id="55" idx="2"/>
          </p:cNvCxnSpPr>
          <p:nvPr/>
        </p:nvCxnSpPr>
        <p:spPr>
          <a:xfrm flipH="1" flipV="1">
            <a:off x="5328084" y="5221451"/>
            <a:ext cx="3212528" cy="690702"/>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3582670"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M2</a:t>
            </a:r>
            <a:endParaRPr lang="en-GB" dirty="0"/>
          </a:p>
        </p:txBody>
      </p:sp>
      <p:cxnSp>
        <p:nvCxnSpPr>
          <p:cNvPr id="119" name="Straight Connector 118"/>
          <p:cNvCxnSpPr>
            <a:stCxn id="118" idx="2"/>
            <a:endCxn id="30" idx="0"/>
          </p:cNvCxnSpPr>
          <p:nvPr/>
        </p:nvCxnSpPr>
        <p:spPr>
          <a:xfrm flipH="1">
            <a:off x="1771860" y="1549795"/>
            <a:ext cx="213484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118" idx="2"/>
            <a:endCxn id="31" idx="0"/>
          </p:cNvCxnSpPr>
          <p:nvPr/>
        </p:nvCxnSpPr>
        <p:spPr>
          <a:xfrm flipH="1">
            <a:off x="2736455" y="1549795"/>
            <a:ext cx="1170251"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118" idx="2"/>
            <a:endCxn id="34" idx="0"/>
          </p:cNvCxnSpPr>
          <p:nvPr/>
        </p:nvCxnSpPr>
        <p:spPr>
          <a:xfrm>
            <a:off x="3906706" y="1549795"/>
            <a:ext cx="172353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118" idx="2"/>
          </p:cNvCxnSpPr>
          <p:nvPr/>
        </p:nvCxnSpPr>
        <p:spPr>
          <a:xfrm>
            <a:off x="3906706" y="1549795"/>
            <a:ext cx="4136703" cy="1663181"/>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118" idx="2"/>
            <a:endCxn id="37" idx="0"/>
          </p:cNvCxnSpPr>
          <p:nvPr/>
        </p:nvCxnSpPr>
        <p:spPr>
          <a:xfrm>
            <a:off x="3906706" y="1549795"/>
            <a:ext cx="461732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118" idx="2"/>
            <a:endCxn id="32" idx="0"/>
          </p:cNvCxnSpPr>
          <p:nvPr/>
        </p:nvCxnSpPr>
        <p:spPr>
          <a:xfrm flipH="1">
            <a:off x="3701050" y="1549795"/>
            <a:ext cx="20565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18" idx="2"/>
            <a:endCxn id="35" idx="0"/>
          </p:cNvCxnSpPr>
          <p:nvPr/>
        </p:nvCxnSpPr>
        <p:spPr>
          <a:xfrm>
            <a:off x="3906706" y="1549795"/>
            <a:ext cx="268812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118" idx="2"/>
            <a:endCxn id="36" idx="0"/>
          </p:cNvCxnSpPr>
          <p:nvPr/>
        </p:nvCxnSpPr>
        <p:spPr>
          <a:xfrm>
            <a:off x="3906706" y="1549795"/>
            <a:ext cx="365272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4969604"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M3</a:t>
            </a:r>
            <a:endParaRPr lang="en-GB" dirty="0"/>
          </a:p>
        </p:txBody>
      </p:sp>
      <p:cxnSp>
        <p:nvCxnSpPr>
          <p:cNvPr id="128" name="Straight Connector 127"/>
          <p:cNvCxnSpPr>
            <a:stCxn id="127" idx="2"/>
            <a:endCxn id="30" idx="0"/>
          </p:cNvCxnSpPr>
          <p:nvPr/>
        </p:nvCxnSpPr>
        <p:spPr>
          <a:xfrm flipH="1">
            <a:off x="1771860" y="1549795"/>
            <a:ext cx="352178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127" idx="2"/>
            <a:endCxn id="34" idx="0"/>
          </p:cNvCxnSpPr>
          <p:nvPr/>
        </p:nvCxnSpPr>
        <p:spPr>
          <a:xfrm>
            <a:off x="5293640" y="1549795"/>
            <a:ext cx="33660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127" idx="2"/>
            <a:endCxn id="31" idx="0"/>
          </p:cNvCxnSpPr>
          <p:nvPr/>
        </p:nvCxnSpPr>
        <p:spPr>
          <a:xfrm flipH="1">
            <a:off x="2736455" y="1549795"/>
            <a:ext cx="2557185"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1" name="Straight Connector 130"/>
          <p:cNvCxnSpPr>
            <a:stCxn id="127" idx="2"/>
            <a:endCxn id="32" idx="0"/>
          </p:cNvCxnSpPr>
          <p:nvPr/>
        </p:nvCxnSpPr>
        <p:spPr>
          <a:xfrm flipH="1">
            <a:off x="3701050" y="1549795"/>
            <a:ext cx="159259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2" name="Straight Connector 131"/>
          <p:cNvCxnSpPr>
            <a:stCxn id="127" idx="2"/>
            <a:endCxn id="37" idx="0"/>
          </p:cNvCxnSpPr>
          <p:nvPr/>
        </p:nvCxnSpPr>
        <p:spPr>
          <a:xfrm>
            <a:off x="5293640" y="1549795"/>
            <a:ext cx="323038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127" idx="2"/>
            <a:endCxn id="35" idx="0"/>
          </p:cNvCxnSpPr>
          <p:nvPr/>
        </p:nvCxnSpPr>
        <p:spPr>
          <a:xfrm>
            <a:off x="5293640" y="1549795"/>
            <a:ext cx="1301195"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4" name="Straight Connector 133"/>
          <p:cNvCxnSpPr>
            <a:stCxn id="127" idx="2"/>
            <a:endCxn id="33" idx="0"/>
          </p:cNvCxnSpPr>
          <p:nvPr/>
        </p:nvCxnSpPr>
        <p:spPr>
          <a:xfrm flipH="1">
            <a:off x="4665645" y="1549795"/>
            <a:ext cx="627995"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5" name="Straight Connector 134"/>
          <p:cNvCxnSpPr>
            <a:stCxn id="127" idx="2"/>
            <a:endCxn id="36" idx="0"/>
          </p:cNvCxnSpPr>
          <p:nvPr/>
        </p:nvCxnSpPr>
        <p:spPr>
          <a:xfrm>
            <a:off x="5293640" y="1549795"/>
            <a:ext cx="2265790"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6356538"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M4</a:t>
            </a:r>
            <a:endParaRPr lang="en-GB" dirty="0"/>
          </a:p>
        </p:txBody>
      </p:sp>
      <p:cxnSp>
        <p:nvCxnSpPr>
          <p:cNvPr id="137" name="Straight Connector 136"/>
          <p:cNvCxnSpPr>
            <a:stCxn id="136" idx="2"/>
            <a:endCxn id="30" idx="0"/>
          </p:cNvCxnSpPr>
          <p:nvPr/>
        </p:nvCxnSpPr>
        <p:spPr>
          <a:xfrm flipH="1">
            <a:off x="1771860" y="1549795"/>
            <a:ext cx="490871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8" name="Straight Connector 137"/>
          <p:cNvCxnSpPr>
            <a:stCxn id="136" idx="2"/>
            <a:endCxn id="31" idx="0"/>
          </p:cNvCxnSpPr>
          <p:nvPr/>
        </p:nvCxnSpPr>
        <p:spPr>
          <a:xfrm flipH="1">
            <a:off x="2736455" y="1549795"/>
            <a:ext cx="394411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36" idx="2"/>
            <a:endCxn id="33" idx="0"/>
          </p:cNvCxnSpPr>
          <p:nvPr/>
        </p:nvCxnSpPr>
        <p:spPr>
          <a:xfrm flipH="1">
            <a:off x="4665645" y="1549795"/>
            <a:ext cx="201492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136" idx="2"/>
            <a:endCxn id="35" idx="0"/>
          </p:cNvCxnSpPr>
          <p:nvPr/>
        </p:nvCxnSpPr>
        <p:spPr>
          <a:xfrm flipH="1">
            <a:off x="6594835" y="1549795"/>
            <a:ext cx="85739"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1" name="Straight Connector 140"/>
          <p:cNvCxnSpPr>
            <a:stCxn id="136" idx="2"/>
            <a:endCxn id="37" idx="0"/>
          </p:cNvCxnSpPr>
          <p:nvPr/>
        </p:nvCxnSpPr>
        <p:spPr>
          <a:xfrm>
            <a:off x="6680574" y="1549795"/>
            <a:ext cx="1843452"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2" name="Straight Connector 141"/>
          <p:cNvCxnSpPr>
            <a:stCxn id="136" idx="2"/>
            <a:endCxn id="32" idx="0"/>
          </p:cNvCxnSpPr>
          <p:nvPr/>
        </p:nvCxnSpPr>
        <p:spPr>
          <a:xfrm flipH="1">
            <a:off x="3701050" y="1549795"/>
            <a:ext cx="297952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136" idx="2"/>
            <a:endCxn id="34" idx="0"/>
          </p:cNvCxnSpPr>
          <p:nvPr/>
        </p:nvCxnSpPr>
        <p:spPr>
          <a:xfrm flipH="1">
            <a:off x="5630240" y="1549795"/>
            <a:ext cx="1050334"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136" idx="2"/>
            <a:endCxn id="36" idx="0"/>
          </p:cNvCxnSpPr>
          <p:nvPr/>
        </p:nvCxnSpPr>
        <p:spPr>
          <a:xfrm>
            <a:off x="6680574" y="1549795"/>
            <a:ext cx="878856"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5" name="TextBox 144"/>
          <p:cNvSpPr txBox="1"/>
          <p:nvPr/>
        </p:nvSpPr>
        <p:spPr>
          <a:xfrm>
            <a:off x="7743472" y="1211241"/>
            <a:ext cx="648072" cy="338554"/>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sz="1600" dirty="0" smtClean="0"/>
              <a:t>M5</a:t>
            </a:r>
            <a:endParaRPr lang="en-GB" dirty="0"/>
          </a:p>
        </p:txBody>
      </p:sp>
      <p:cxnSp>
        <p:nvCxnSpPr>
          <p:cNvPr id="146" name="Straight Connector 145"/>
          <p:cNvCxnSpPr>
            <a:stCxn id="145" idx="2"/>
            <a:endCxn id="30" idx="0"/>
          </p:cNvCxnSpPr>
          <p:nvPr/>
        </p:nvCxnSpPr>
        <p:spPr>
          <a:xfrm flipH="1">
            <a:off x="1771860" y="1549795"/>
            <a:ext cx="629564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7" name="Straight Connector 146"/>
          <p:cNvCxnSpPr>
            <a:stCxn id="145" idx="2"/>
            <a:endCxn id="31" idx="0"/>
          </p:cNvCxnSpPr>
          <p:nvPr/>
        </p:nvCxnSpPr>
        <p:spPr>
          <a:xfrm flipH="1">
            <a:off x="2736455" y="1549795"/>
            <a:ext cx="533105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8" name="Straight Connector 147"/>
          <p:cNvCxnSpPr>
            <a:stCxn id="145" idx="2"/>
            <a:endCxn id="34" idx="0"/>
          </p:cNvCxnSpPr>
          <p:nvPr/>
        </p:nvCxnSpPr>
        <p:spPr>
          <a:xfrm flipH="1">
            <a:off x="5630240" y="1549795"/>
            <a:ext cx="243726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9" name="Straight Connector 148"/>
          <p:cNvCxnSpPr>
            <a:stCxn id="145" idx="2"/>
            <a:endCxn id="36" idx="0"/>
          </p:cNvCxnSpPr>
          <p:nvPr/>
        </p:nvCxnSpPr>
        <p:spPr>
          <a:xfrm flipH="1">
            <a:off x="7559430" y="1549795"/>
            <a:ext cx="50807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0" name="Straight Connector 149"/>
          <p:cNvCxnSpPr>
            <a:stCxn id="145" idx="2"/>
            <a:endCxn id="32" idx="0"/>
          </p:cNvCxnSpPr>
          <p:nvPr/>
        </p:nvCxnSpPr>
        <p:spPr>
          <a:xfrm flipH="1">
            <a:off x="3701050" y="1549795"/>
            <a:ext cx="436645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1" name="Straight Connector 150"/>
          <p:cNvCxnSpPr>
            <a:stCxn id="145" idx="2"/>
            <a:endCxn id="33" idx="0"/>
          </p:cNvCxnSpPr>
          <p:nvPr/>
        </p:nvCxnSpPr>
        <p:spPr>
          <a:xfrm flipH="1">
            <a:off x="4665645" y="1549795"/>
            <a:ext cx="340186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2" name="Straight Connector 151"/>
          <p:cNvCxnSpPr>
            <a:stCxn id="145" idx="2"/>
            <a:endCxn id="35" idx="0"/>
          </p:cNvCxnSpPr>
          <p:nvPr/>
        </p:nvCxnSpPr>
        <p:spPr>
          <a:xfrm flipH="1">
            <a:off x="6594835" y="1549795"/>
            <a:ext cx="1472673"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3" name="Straight Connector 152"/>
          <p:cNvCxnSpPr>
            <a:stCxn id="145" idx="2"/>
            <a:endCxn id="37" idx="0"/>
          </p:cNvCxnSpPr>
          <p:nvPr/>
        </p:nvCxnSpPr>
        <p:spPr>
          <a:xfrm>
            <a:off x="8067508" y="1549795"/>
            <a:ext cx="456518" cy="1640543"/>
          </a:xfrm>
          <a:prstGeom prst="line">
            <a:avLst/>
          </a:prstGeom>
          <a:ln w="19050">
            <a:solidFill>
              <a:srgbClr val="C00000"/>
            </a:solidFill>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3"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pic>
        <p:nvPicPr>
          <p:cNvPr id="95" name="Picture 2" descr="http://www.aternity.com/assets/Video-Icon-288x300.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4655652"/>
            <a:ext cx="619734" cy="64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40573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30" y="1124744"/>
            <a:ext cx="8496942" cy="3893374"/>
          </a:xfrm>
          <a:prstGeom prst="rect">
            <a:avLst/>
          </a:prstGeom>
          <a:noFill/>
        </p:spPr>
        <p:txBody>
          <a:bodyPr wrap="square" rtlCol="0">
            <a:spAutoFit/>
          </a:bodyPr>
          <a:lstStyle/>
          <a:p>
            <a:pPr>
              <a:buClr>
                <a:srgbClr val="00B050"/>
              </a:buClr>
            </a:pPr>
            <a:r>
              <a:rPr lang="en-US" sz="1900" b="1" dirty="0" smtClean="0"/>
              <a:t>Distribution Channel 4</a:t>
            </a:r>
          </a:p>
          <a:p>
            <a:pPr marL="339725" indent="-339725">
              <a:buClr>
                <a:srgbClr val="00B050"/>
              </a:buClr>
              <a:buFont typeface="Wingdings 3" panose="05040102010807070707" pitchFamily="18" charset="2"/>
              <a:buChar char=""/>
            </a:pPr>
            <a:r>
              <a:rPr lang="en-US" sz="1900" dirty="0" smtClean="0"/>
              <a:t>When products are exported, the manufacturer uses an </a:t>
            </a:r>
            <a:r>
              <a:rPr lang="en-US" sz="1900" b="1" dirty="0" smtClean="0">
                <a:solidFill>
                  <a:srgbClr val="FF0000"/>
                </a:solidFill>
              </a:rPr>
              <a:t>agent</a:t>
            </a:r>
            <a:r>
              <a:rPr lang="en-US" sz="1900" dirty="0" smtClean="0"/>
              <a:t> in the other country. The agent sells the products on behalf of the manufacturer. This can allow the manufacturer to have some control over the way the product is sold to consumers. The agent will either put an additional amount on the price to cover these expenses or will receive a commission on sales.</a:t>
            </a:r>
          </a:p>
          <a:p>
            <a:pPr>
              <a:buClr>
                <a:srgbClr val="00B050"/>
              </a:buClr>
            </a:pPr>
            <a:r>
              <a:rPr lang="en-US" sz="1900" b="1" dirty="0" smtClean="0"/>
              <a:t>Advantages</a:t>
            </a:r>
          </a:p>
          <a:p>
            <a:pPr marL="342900" indent="-342900">
              <a:buClr>
                <a:srgbClr val="00B050"/>
              </a:buClr>
              <a:buFont typeface="Wingdings 3" panose="05040102010807070707" pitchFamily="18" charset="2"/>
              <a:buChar char=""/>
            </a:pPr>
            <a:r>
              <a:rPr lang="en-US" sz="1900" dirty="0" smtClean="0"/>
              <a:t>Manufacturers may not know the best way to sell the product in other markets.</a:t>
            </a:r>
          </a:p>
          <a:p>
            <a:pPr marL="342900" indent="-342900">
              <a:buClr>
                <a:srgbClr val="00B050"/>
              </a:buClr>
              <a:buFont typeface="Wingdings 3" panose="05040102010807070707" pitchFamily="18" charset="2"/>
              <a:buChar char=""/>
            </a:pPr>
            <a:r>
              <a:rPr lang="en-US" sz="1900" dirty="0" smtClean="0"/>
              <a:t>Agents will be aware of local conditions and will be in the best position to select the most effective places in which to sell.</a:t>
            </a:r>
          </a:p>
          <a:p>
            <a:pPr>
              <a:buClr>
                <a:srgbClr val="00B050"/>
              </a:buClr>
            </a:pPr>
            <a:r>
              <a:rPr lang="en-US" sz="1900" b="1" dirty="0" smtClean="0"/>
              <a:t>Disadvantages</a:t>
            </a:r>
          </a:p>
          <a:p>
            <a:pPr marL="342900" indent="-342900">
              <a:buClr>
                <a:srgbClr val="00B050"/>
              </a:buClr>
              <a:buFont typeface="Wingdings 3" panose="05040102010807070707" pitchFamily="18" charset="2"/>
              <a:buChar char=""/>
            </a:pPr>
            <a:r>
              <a:rPr lang="en-US" sz="1900" dirty="0" smtClean="0"/>
              <a:t>Less control over the way the product is sold to customers.</a:t>
            </a:r>
          </a:p>
        </p:txBody>
      </p:sp>
      <p:sp>
        <p:nvSpPr>
          <p:cNvPr id="13" name="TextBox 12"/>
          <p:cNvSpPr txBox="1"/>
          <p:nvPr/>
        </p:nvSpPr>
        <p:spPr>
          <a:xfrm>
            <a:off x="370166" y="5103472"/>
            <a:ext cx="1080120"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Producer</a:t>
            </a:r>
            <a:endParaRPr lang="en-GB" dirty="0"/>
          </a:p>
        </p:txBody>
      </p:sp>
      <p:sp>
        <p:nvSpPr>
          <p:cNvPr id="14" name="TextBox 13"/>
          <p:cNvSpPr txBox="1"/>
          <p:nvPr/>
        </p:nvSpPr>
        <p:spPr>
          <a:xfrm>
            <a:off x="7642974" y="51034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Consumer</a:t>
            </a:r>
            <a:endParaRPr lang="en-GB" dirty="0"/>
          </a:p>
        </p:txBody>
      </p:sp>
      <p:sp>
        <p:nvSpPr>
          <p:cNvPr id="15" name="TextBox 14"/>
          <p:cNvSpPr txBox="1"/>
          <p:nvPr/>
        </p:nvSpPr>
        <p:spPr>
          <a:xfrm>
            <a:off x="2134362" y="51034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Agent</a:t>
            </a:r>
            <a:endParaRPr lang="en-GB" dirty="0"/>
          </a:p>
        </p:txBody>
      </p:sp>
      <p:sp>
        <p:nvSpPr>
          <p:cNvPr id="16" name="TextBox 15"/>
          <p:cNvSpPr txBox="1"/>
          <p:nvPr/>
        </p:nvSpPr>
        <p:spPr>
          <a:xfrm>
            <a:off x="3796353" y="5103472"/>
            <a:ext cx="1500554"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Wholesaler</a:t>
            </a:r>
            <a:endParaRPr lang="en-GB" dirty="0"/>
          </a:p>
        </p:txBody>
      </p:sp>
      <p:sp>
        <p:nvSpPr>
          <p:cNvPr id="23" name="TextBox 22"/>
          <p:cNvSpPr txBox="1"/>
          <p:nvPr/>
        </p:nvSpPr>
        <p:spPr>
          <a:xfrm>
            <a:off x="5806770" y="5103472"/>
            <a:ext cx="1152128" cy="369332"/>
          </a:xfrm>
          <a:prstGeom prst="rect">
            <a:avLst/>
          </a:prstGeom>
          <a:solidFill>
            <a:schemeClr val="tx2">
              <a:lumMod val="40000"/>
              <a:lumOff val="60000"/>
            </a:schemeClr>
          </a:solidFill>
          <a:ln>
            <a:solidFill>
              <a:srgbClr val="C00000"/>
            </a:solidFill>
          </a:ln>
          <a:effectLst>
            <a:outerShdw blurRad="152400" dist="38100" dir="2700000" sx="103000" sy="103000" algn="tl" rotWithShape="0">
              <a:prstClr val="black">
                <a:alpha val="40000"/>
              </a:prstClr>
            </a:outerShdw>
          </a:effectLst>
        </p:spPr>
        <p:txBody>
          <a:bodyPr wrap="square" lIns="45720" rIns="45720" rtlCol="0" anchor="ctr" anchorCtr="0">
            <a:spAutoFit/>
          </a:bodyPr>
          <a:lstStyle/>
          <a:p>
            <a:pPr algn="ctr"/>
            <a:r>
              <a:rPr lang="en-US" dirty="0" smtClean="0"/>
              <a:t>Retailer</a:t>
            </a:r>
            <a:endParaRPr lang="en-GB" dirty="0"/>
          </a:p>
        </p:txBody>
      </p:sp>
      <p:sp>
        <p:nvSpPr>
          <p:cNvPr id="24" name="TextBox 23"/>
          <p:cNvSpPr txBox="1"/>
          <p:nvPr/>
        </p:nvSpPr>
        <p:spPr>
          <a:xfrm>
            <a:off x="3438890" y="5463512"/>
            <a:ext cx="2454518" cy="369332"/>
          </a:xfrm>
          <a:prstGeom prst="rect">
            <a:avLst/>
          </a:prstGeom>
          <a:noFill/>
          <a:effectLst>
            <a:outerShdw blurRad="152400" dist="38100" dir="2700000" sx="103000" sy="103000" algn="tl" rotWithShape="0">
              <a:prstClr val="black">
                <a:alpha val="40000"/>
              </a:prstClr>
            </a:outerShdw>
          </a:effectLst>
        </p:spPr>
        <p:txBody>
          <a:bodyPr wrap="none" rtlCol="0">
            <a:spAutoFit/>
          </a:bodyPr>
          <a:lstStyle/>
          <a:p>
            <a:r>
              <a:rPr lang="en-US" i="1" dirty="0" smtClean="0"/>
              <a:t>Distribution Channel 4</a:t>
            </a:r>
            <a:endParaRPr lang="en-GB" i="1" dirty="0"/>
          </a:p>
        </p:txBody>
      </p:sp>
      <p:cxnSp>
        <p:nvCxnSpPr>
          <p:cNvPr id="25" name="Straight Arrow Connector 24"/>
          <p:cNvCxnSpPr>
            <a:stCxn id="13" idx="3"/>
            <a:endCxn id="15" idx="1"/>
          </p:cNvCxnSpPr>
          <p:nvPr/>
        </p:nvCxnSpPr>
        <p:spPr>
          <a:xfrm>
            <a:off x="1450286" y="5288138"/>
            <a:ext cx="684076"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5" idx="3"/>
            <a:endCxn id="16" idx="1"/>
          </p:cNvCxnSpPr>
          <p:nvPr/>
        </p:nvCxnSpPr>
        <p:spPr>
          <a:xfrm>
            <a:off x="3286490" y="5288138"/>
            <a:ext cx="509863"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6" idx="3"/>
            <a:endCxn id="23" idx="1"/>
          </p:cNvCxnSpPr>
          <p:nvPr/>
        </p:nvCxnSpPr>
        <p:spPr>
          <a:xfrm>
            <a:off x="5296907" y="5288138"/>
            <a:ext cx="509863"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3" idx="3"/>
            <a:endCxn id="14" idx="1"/>
          </p:cNvCxnSpPr>
          <p:nvPr/>
        </p:nvCxnSpPr>
        <p:spPr>
          <a:xfrm>
            <a:off x="6958898" y="5288138"/>
            <a:ext cx="684076" cy="0"/>
          </a:xfrm>
          <a:prstGeom prst="straightConnector1">
            <a:avLst/>
          </a:prstGeom>
          <a:ln w="50800">
            <a:solidFill>
              <a:srgbClr val="F53939"/>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23530" y="5877272"/>
            <a:ext cx="8496942" cy="646331"/>
          </a:xfrm>
          <a:prstGeom prst="rect">
            <a:avLst/>
          </a:prstGeom>
          <a:solidFill>
            <a:schemeClr val="tx2">
              <a:lumMod val="40000"/>
              <a:lumOff val="60000"/>
            </a:schemeClr>
          </a:solidFill>
          <a:ln w="38100">
            <a:solidFill>
              <a:srgbClr val="B21212"/>
            </a:solidFill>
          </a:ln>
        </p:spPr>
        <p:txBody>
          <a:bodyPr wrap="square" rtlCol="0">
            <a:spAutoFit/>
          </a:bodyPr>
          <a:lstStyle/>
          <a:p>
            <a:r>
              <a:rPr lang="en-US" b="1" dirty="0" smtClean="0"/>
              <a:t>Tips for Success </a:t>
            </a:r>
            <a:r>
              <a:rPr lang="en-US" dirty="0" smtClean="0"/>
              <a:t>– Make sure you can apply the benefits and threats of e-commerce to a particular business</a:t>
            </a:r>
            <a:endParaRPr lang="en-GB" dirty="0"/>
          </a:p>
        </p:txBody>
      </p:sp>
      <p:sp>
        <p:nvSpPr>
          <p:cNvPr id="17"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3383013926"/>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30" y="1124744"/>
            <a:ext cx="5616622" cy="5586145"/>
          </a:xfrm>
          <a:prstGeom prst="rect">
            <a:avLst/>
          </a:prstGeom>
          <a:noFill/>
        </p:spPr>
        <p:txBody>
          <a:bodyPr wrap="square" rtlCol="0">
            <a:spAutoFit/>
          </a:bodyPr>
          <a:lstStyle/>
          <a:p>
            <a:pPr marL="339725" indent="-339725">
              <a:buClr>
                <a:srgbClr val="00B050"/>
              </a:buClr>
              <a:buFont typeface="Wingdings 3" panose="05040102010807070707" pitchFamily="18" charset="2"/>
              <a:buChar char=""/>
            </a:pPr>
            <a:r>
              <a:rPr lang="en-US" sz="2100" dirty="0" smtClean="0">
                <a:solidFill>
                  <a:schemeClr val="tx2">
                    <a:lumMod val="60000"/>
                    <a:lumOff val="40000"/>
                  </a:schemeClr>
                </a:solidFill>
              </a:rPr>
              <a:t>Unilever (M) Holdings </a:t>
            </a:r>
            <a:r>
              <a:rPr lang="en-US" sz="2100" dirty="0" err="1" smtClean="0">
                <a:solidFill>
                  <a:schemeClr val="tx2">
                    <a:lumMod val="60000"/>
                    <a:lumOff val="40000"/>
                  </a:schemeClr>
                </a:solidFill>
              </a:rPr>
              <a:t>Snd</a:t>
            </a:r>
            <a:r>
              <a:rPr lang="en-US" sz="2100" dirty="0" smtClean="0">
                <a:solidFill>
                  <a:schemeClr val="tx2">
                    <a:lumMod val="60000"/>
                    <a:lumOff val="40000"/>
                  </a:schemeClr>
                </a:solidFill>
              </a:rPr>
              <a:t> </a:t>
            </a:r>
            <a:r>
              <a:rPr lang="en-US" sz="2100" dirty="0" err="1" smtClean="0">
                <a:solidFill>
                  <a:schemeClr val="tx2">
                    <a:lumMod val="60000"/>
                    <a:lumOff val="40000"/>
                  </a:schemeClr>
                </a:solidFill>
              </a:rPr>
              <a:t>Bhd</a:t>
            </a:r>
            <a:r>
              <a:rPr lang="en-US" sz="2100" dirty="0" smtClean="0">
                <a:solidFill>
                  <a:schemeClr val="tx2">
                    <a:lumMod val="60000"/>
                    <a:lumOff val="40000"/>
                  </a:schemeClr>
                </a:solidFill>
              </a:rPr>
              <a:t> manufacture ice cream and sorbets and is famous for its quality products. It is located in Malaysia. The company sells ice creams and sorbets directly </a:t>
            </a:r>
            <a:r>
              <a:rPr lang="en-US" sz="2100" dirty="0">
                <a:solidFill>
                  <a:schemeClr val="tx2">
                    <a:lumMod val="60000"/>
                    <a:lumOff val="40000"/>
                  </a:schemeClr>
                </a:solidFill>
              </a:rPr>
              <a:t>to </a:t>
            </a:r>
            <a:r>
              <a:rPr lang="en-US" sz="2100" dirty="0" smtClean="0">
                <a:solidFill>
                  <a:schemeClr val="tx2">
                    <a:lumMod val="60000"/>
                    <a:lumOff val="40000"/>
                  </a:schemeClr>
                </a:solidFill>
              </a:rPr>
              <a:t>customers local shops </a:t>
            </a:r>
            <a:r>
              <a:rPr lang="en-US" sz="2100" dirty="0">
                <a:solidFill>
                  <a:schemeClr val="tx2">
                    <a:lumMod val="60000"/>
                    <a:lumOff val="40000"/>
                  </a:schemeClr>
                </a:solidFill>
              </a:rPr>
              <a:t>because they sell </a:t>
            </a:r>
            <a:r>
              <a:rPr lang="en-US" sz="2100" dirty="0" smtClean="0">
                <a:solidFill>
                  <a:schemeClr val="tx2">
                    <a:lumMod val="60000"/>
                    <a:lumOff val="40000"/>
                  </a:schemeClr>
                </a:solidFill>
              </a:rPr>
              <a:t>to tourists.</a:t>
            </a:r>
          </a:p>
          <a:p>
            <a:pPr marL="339725" indent="-339725">
              <a:buClr>
                <a:srgbClr val="00B050"/>
              </a:buClr>
              <a:buFont typeface="Wingdings 3" panose="05040102010807070707" pitchFamily="18" charset="2"/>
              <a:buChar char=""/>
            </a:pPr>
            <a:r>
              <a:rPr lang="en-US" sz="2100" dirty="0" err="1" smtClean="0">
                <a:solidFill>
                  <a:schemeClr val="tx2">
                    <a:lumMod val="60000"/>
                    <a:lumOff val="40000"/>
                  </a:schemeClr>
                </a:solidFill>
              </a:rPr>
              <a:t>Unliveler</a:t>
            </a:r>
            <a:r>
              <a:rPr lang="en-US" sz="2100" dirty="0" smtClean="0">
                <a:solidFill>
                  <a:schemeClr val="tx2">
                    <a:lumMod val="60000"/>
                    <a:lumOff val="40000"/>
                  </a:schemeClr>
                </a:solidFill>
              </a:rPr>
              <a:t> (M) Holdings </a:t>
            </a:r>
            <a:r>
              <a:rPr lang="en-US" sz="2100" dirty="0" err="1" smtClean="0">
                <a:solidFill>
                  <a:schemeClr val="tx2">
                    <a:lumMod val="60000"/>
                    <a:lumOff val="40000"/>
                  </a:schemeClr>
                </a:solidFill>
              </a:rPr>
              <a:t>Snd</a:t>
            </a:r>
            <a:r>
              <a:rPr lang="en-US" sz="2100" dirty="0" smtClean="0">
                <a:solidFill>
                  <a:schemeClr val="tx2">
                    <a:lumMod val="60000"/>
                    <a:lumOff val="40000"/>
                  </a:schemeClr>
                </a:solidFill>
              </a:rPr>
              <a:t> </a:t>
            </a:r>
            <a:r>
              <a:rPr lang="en-US" sz="2100" dirty="0" err="1" smtClean="0">
                <a:solidFill>
                  <a:schemeClr val="tx2">
                    <a:lumMod val="60000"/>
                    <a:lumOff val="40000"/>
                  </a:schemeClr>
                </a:solidFill>
              </a:rPr>
              <a:t>Bhd</a:t>
            </a:r>
            <a:r>
              <a:rPr lang="en-US" sz="2100" dirty="0" smtClean="0">
                <a:solidFill>
                  <a:schemeClr val="tx2">
                    <a:lumMod val="60000"/>
                    <a:lumOff val="40000"/>
                  </a:schemeClr>
                </a:solidFill>
              </a:rPr>
              <a:t> also sells its ice cream to wholesalers who sell to small shops in other towns and cities. Very large retailers, e.g. supermarkets, buy the ice cream and sorbets in bulk and purchase it directly from </a:t>
            </a:r>
            <a:r>
              <a:rPr lang="en-US" sz="2100" dirty="0" err="1">
                <a:solidFill>
                  <a:schemeClr val="tx2">
                    <a:lumMod val="60000"/>
                    <a:lumOff val="40000"/>
                  </a:schemeClr>
                </a:solidFill>
              </a:rPr>
              <a:t>Unliveler</a:t>
            </a:r>
            <a:r>
              <a:rPr lang="en-US" sz="2100" dirty="0">
                <a:solidFill>
                  <a:schemeClr val="tx2">
                    <a:lumMod val="60000"/>
                    <a:lumOff val="40000"/>
                  </a:schemeClr>
                </a:solidFill>
              </a:rPr>
              <a:t> (M) Holdings </a:t>
            </a:r>
            <a:r>
              <a:rPr lang="en-US" sz="2100" dirty="0" err="1">
                <a:solidFill>
                  <a:schemeClr val="tx2">
                    <a:lumMod val="60000"/>
                    <a:lumOff val="40000"/>
                  </a:schemeClr>
                </a:solidFill>
              </a:rPr>
              <a:t>Snd</a:t>
            </a:r>
            <a:r>
              <a:rPr lang="en-US" sz="2100" dirty="0">
                <a:solidFill>
                  <a:schemeClr val="tx2">
                    <a:lumMod val="60000"/>
                    <a:lumOff val="40000"/>
                  </a:schemeClr>
                </a:solidFill>
              </a:rPr>
              <a:t> </a:t>
            </a:r>
            <a:r>
              <a:rPr lang="en-US" sz="2100" dirty="0" smtClean="0">
                <a:solidFill>
                  <a:schemeClr val="tx2">
                    <a:lumMod val="60000"/>
                    <a:lumOff val="40000"/>
                  </a:schemeClr>
                </a:solidFill>
              </a:rPr>
              <a:t>Bhd. A variety of channels of distribution are used by the company, depending on the customer and the quantity of ice cream and sorbets purchased.</a:t>
            </a:r>
          </a:p>
        </p:txBody>
      </p:sp>
      <p:pic>
        <p:nvPicPr>
          <p:cNvPr id="2052" name="Picture 4" descr="http://image.slidesharecdn.com/unilever-food-knorr-131113221404-phpapp01/95/unilever-food-knorr-3-638.jpg?cb=138438092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940152" y="4509120"/>
            <a:ext cx="2897279" cy="2031858"/>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s://media.licdn.com/mpr/mpr/AAEAAQAAAAAAAAOKAAAAJGExYjUxNzdkLTA0OGYtNGMyNi1iM2JkLWU0OTQ5ZTc5MWI1Yw.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2924944"/>
            <a:ext cx="2900437" cy="146688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http://static.openfoodfacts.org/images/products/871/256/611/8403/front.4.ful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4" y="1124744"/>
            <a:ext cx="2492301" cy="1678565"/>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234077342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300" dirty="0" smtClean="0">
                <a:latin typeface="Arial" panose="020B0604020202020204" pitchFamily="34" charset="0"/>
                <a:cs typeface="Arial" panose="020B0604020202020204" pitchFamily="34" charset="0"/>
              </a:rPr>
              <a:t>4.3 </a:t>
            </a:r>
            <a:r>
              <a:rPr lang="en-US" sz="3300" dirty="0" smtClean="0">
                <a:latin typeface="Arial" panose="020B0604020202020204" pitchFamily="34" charset="0"/>
                <a:cs typeface="Arial" panose="020B0604020202020204" pitchFamily="34" charset="0"/>
              </a:rPr>
              <a:t>– Selecting the Channel to Use</a:t>
            </a:r>
            <a:endParaRPr lang="en-US" sz="33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355312"/>
          </a:xfrm>
          <a:prstGeom prst="rect">
            <a:avLst/>
          </a:prstGeom>
          <a:noFill/>
        </p:spPr>
        <p:txBody>
          <a:bodyPr wrap="square" rtlCol="0">
            <a:spAutoFit/>
          </a:bodyPr>
          <a:lstStyle/>
          <a:p>
            <a:pPr marL="339725" indent="-339725">
              <a:buClr>
                <a:srgbClr val="00B050"/>
              </a:buClr>
              <a:buFont typeface="Wingdings 3" panose="05040102010807070707" pitchFamily="18" charset="2"/>
              <a:buChar char=""/>
            </a:pPr>
            <a:r>
              <a:rPr lang="en-US" dirty="0" smtClean="0"/>
              <a:t>When deciding which distribution channel to use, manufacturers have to ask themselves a number of questions to help decide which channel will be the most successful for their products. These are the types of questions that need to be answered.</a:t>
            </a:r>
          </a:p>
          <a:p>
            <a:pPr marL="574675" indent="-222250">
              <a:buClr>
                <a:srgbClr val="00B050"/>
              </a:buClr>
              <a:buFont typeface="Arial" panose="020B0604020202020204" pitchFamily="34" charset="0"/>
              <a:buChar char="•"/>
            </a:pPr>
            <a:r>
              <a:rPr lang="en-US" b="1" dirty="0" smtClean="0"/>
              <a:t>What type of product is it? </a:t>
            </a:r>
            <a:r>
              <a:rPr lang="en-US" dirty="0" smtClean="0"/>
              <a:t>Is it sold to other producers or to ordinary customers.</a:t>
            </a:r>
          </a:p>
          <a:p>
            <a:pPr marL="574675" indent="-222250">
              <a:buClr>
                <a:srgbClr val="00B050"/>
              </a:buClr>
              <a:buFont typeface="Arial" panose="020B0604020202020204" pitchFamily="34" charset="0"/>
              <a:buChar char="•"/>
            </a:pPr>
            <a:r>
              <a:rPr lang="en-US" b="1" dirty="0" smtClean="0"/>
              <a:t>Is the product very technical? </a:t>
            </a:r>
            <a:r>
              <a:rPr lang="en-US" dirty="0" smtClean="0"/>
              <a:t>If it is, it should be sold to customers by someone with technical knowledge who can explain how it works and what it will do. Direct selling from the manufacturer will probably be selected in this case. An example might be an </a:t>
            </a:r>
            <a:r>
              <a:rPr lang="en-US" dirty="0" err="1" smtClean="0"/>
              <a:t>aeroplane</a:t>
            </a:r>
            <a:r>
              <a:rPr lang="en-US" dirty="0" smtClean="0"/>
              <a:t> engine.</a:t>
            </a:r>
            <a:endParaRPr lang="en-US" dirty="0"/>
          </a:p>
          <a:p>
            <a:pPr marL="574675" indent="-222250">
              <a:buClr>
                <a:srgbClr val="00B050"/>
              </a:buClr>
              <a:buFont typeface="Arial" panose="020B0604020202020204" pitchFamily="34" charset="0"/>
              <a:buChar char="•"/>
            </a:pPr>
            <a:r>
              <a:rPr lang="en-US" b="1" dirty="0" smtClean="0"/>
              <a:t>How often is the product purchased? </a:t>
            </a:r>
            <a:r>
              <a:rPr lang="en-US" dirty="0" smtClean="0"/>
              <a:t>If it is bought every day, it will need to be sold in many retail outlets. An example would be a product like a newspaper which are purchased daily and are sold in many outlets. If they were not readily available, customers might not bother to buy them at all.</a:t>
            </a:r>
            <a:endParaRPr lang="en-US" dirty="0"/>
          </a:p>
          <a:p>
            <a:pPr marL="574675" indent="-222250">
              <a:buClr>
                <a:srgbClr val="00B050"/>
              </a:buClr>
              <a:buFont typeface="Arial" panose="020B0604020202020204" pitchFamily="34" charset="0"/>
              <a:buChar char="•"/>
            </a:pPr>
            <a:r>
              <a:rPr lang="en-US" b="1" dirty="0" smtClean="0"/>
              <a:t>How expensive is the product? </a:t>
            </a:r>
            <a:r>
              <a:rPr lang="en-US" dirty="0" smtClean="0"/>
              <a:t>Does it have an image of being expensive? If the product is marketed as being expensive and high quality, it will probably be sold through only a limited number of outlets. These shops will be in expensive shopping areas. E.g., if the product is an expensive watch, it is no good selling it in discount jewellery shops.</a:t>
            </a:r>
            <a:endParaRPr lang="en-US" dirty="0"/>
          </a:p>
        </p:txBody>
      </p:sp>
    </p:spTree>
    <p:extLst>
      <p:ext uri="{BB962C8B-B14F-4D97-AF65-F5344CB8AC3E}">
        <p14:creationId xmlns:p14="http://schemas.microsoft.com/office/powerpoint/2010/main" val="2304650083"/>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3300" dirty="0">
                <a:latin typeface="Arial" panose="020B0604020202020204" pitchFamily="34" charset="0"/>
                <a:cs typeface="Arial" panose="020B0604020202020204" pitchFamily="34" charset="0"/>
              </a:rPr>
              <a:t>4.3 </a:t>
            </a:r>
            <a:r>
              <a:rPr lang="en-US" sz="3300" dirty="0" smtClean="0">
                <a:latin typeface="Arial" panose="020B0604020202020204" pitchFamily="34" charset="0"/>
                <a:cs typeface="Arial" panose="020B0604020202020204" pitchFamily="34" charset="0"/>
              </a:rPr>
              <a:t>– Selecting the Channel to Use</a:t>
            </a:r>
            <a:endParaRPr lang="en-US" sz="3300" dirty="0">
              <a:latin typeface="Arial" panose="020B0604020202020204" pitchFamily="34" charset="0"/>
              <a:cs typeface="Arial" panose="020B0604020202020204" pitchFamily="34" charset="0"/>
            </a:endParaRPr>
          </a:p>
        </p:txBody>
      </p:sp>
      <p:sp>
        <p:nvSpPr>
          <p:cNvPr id="3" name="TextBox 2"/>
          <p:cNvSpPr txBox="1"/>
          <p:nvPr/>
        </p:nvSpPr>
        <p:spPr>
          <a:xfrm>
            <a:off x="323530" y="1124744"/>
            <a:ext cx="8496942" cy="5576911"/>
          </a:xfrm>
          <a:prstGeom prst="rect">
            <a:avLst/>
          </a:prstGeom>
          <a:noFill/>
        </p:spPr>
        <p:txBody>
          <a:bodyPr wrap="square" rtlCol="0">
            <a:spAutoFit/>
          </a:bodyPr>
          <a:lstStyle/>
          <a:p>
            <a:pPr marL="280988" indent="-222250">
              <a:buClr>
                <a:srgbClr val="00B050"/>
              </a:buClr>
              <a:buFont typeface="Arial" panose="020B0604020202020204" pitchFamily="34" charset="0"/>
              <a:buChar char="•"/>
            </a:pPr>
            <a:r>
              <a:rPr lang="en-US" sz="1980" b="1" dirty="0" smtClean="0"/>
              <a:t>How perishable is the product? </a:t>
            </a:r>
            <a:r>
              <a:rPr lang="en-US" sz="1980" dirty="0" smtClean="0"/>
              <a:t>If the product goes rotten quickly, such as fruit or bread, then it will need to be made widely available in many shops so that it can be sold quickly.</a:t>
            </a:r>
          </a:p>
          <a:p>
            <a:pPr marL="280988" indent="-222250">
              <a:buClr>
                <a:srgbClr val="00B050"/>
              </a:buClr>
              <a:buFont typeface="Arial" panose="020B0604020202020204" pitchFamily="34" charset="0"/>
              <a:buChar char="•"/>
            </a:pPr>
            <a:r>
              <a:rPr lang="en-US" sz="1980" b="1" dirty="0" smtClean="0"/>
              <a:t>Where are the customers located? </a:t>
            </a:r>
            <a:r>
              <a:rPr lang="en-US" sz="1980" dirty="0" smtClean="0"/>
              <a:t>If most of the customers are located in cities, it is no good selling the product in rural areas. If the customers are located in another country, then different retail routes might be appropriate. The internet might be used for online trading.</a:t>
            </a:r>
          </a:p>
          <a:p>
            <a:pPr marL="280988" indent="-222250">
              <a:buClr>
                <a:srgbClr val="00B050"/>
              </a:buClr>
              <a:buFont typeface="Arial" panose="020B0604020202020204" pitchFamily="34" charset="0"/>
              <a:buChar char="•"/>
            </a:pPr>
            <a:r>
              <a:rPr lang="en-US" sz="1980" b="1" dirty="0" smtClean="0"/>
              <a:t>Where do competitors sell their products? </a:t>
            </a:r>
            <a:r>
              <a:rPr lang="en-US" sz="1980" dirty="0" smtClean="0"/>
              <a:t>The retail outlets that competitors use will need to be considered. Each manufacturer will probably sell their products in the same retail outlets as their competitors so that they can compete directly for customers.</a:t>
            </a:r>
            <a:endParaRPr lang="en-US" sz="1980" b="1" dirty="0" smtClean="0"/>
          </a:p>
          <a:p>
            <a:pPr marL="58738">
              <a:buClr>
                <a:srgbClr val="00B050"/>
              </a:buClr>
            </a:pPr>
            <a:r>
              <a:rPr lang="en-US" sz="1980" b="1" dirty="0" smtClean="0">
                <a:solidFill>
                  <a:srgbClr val="C00000"/>
                </a:solidFill>
              </a:rPr>
              <a:t>Task 4.8</a:t>
            </a:r>
            <a:endParaRPr lang="en-US" sz="1980" dirty="0" smtClean="0">
              <a:solidFill>
                <a:srgbClr val="C00000"/>
              </a:solidFill>
            </a:endParaRPr>
          </a:p>
          <a:p>
            <a:pPr marL="344488" indent="-285750">
              <a:buClr>
                <a:srgbClr val="00B050"/>
              </a:buClr>
              <a:buFont typeface="Wingdings 3" panose="05040102010807070707" pitchFamily="18" charset="2"/>
              <a:buChar char=""/>
            </a:pPr>
            <a:r>
              <a:rPr lang="en-US" sz="1980" dirty="0" smtClean="0">
                <a:solidFill>
                  <a:srgbClr val="C00000"/>
                </a:solidFill>
              </a:rPr>
              <a:t>Choose a distribution channel for each of the following products. Explain your choice in each case,</a:t>
            </a:r>
          </a:p>
          <a:p>
            <a:pPr marL="692150" indent="-342900">
              <a:buClr>
                <a:srgbClr val="00B050"/>
              </a:buClr>
              <a:buFont typeface="+mj-lt"/>
              <a:buAutoNum type="alphaLcParenR"/>
            </a:pPr>
            <a:r>
              <a:rPr lang="en-US" sz="1980" dirty="0" smtClean="0">
                <a:solidFill>
                  <a:srgbClr val="C00000"/>
                </a:solidFill>
              </a:rPr>
              <a:t>Farm Tractor</a:t>
            </a:r>
          </a:p>
          <a:p>
            <a:pPr marL="692150" indent="-342900">
              <a:buClr>
                <a:srgbClr val="00B050"/>
              </a:buClr>
              <a:buFont typeface="+mj-lt"/>
              <a:buAutoNum type="alphaLcParenR"/>
            </a:pPr>
            <a:r>
              <a:rPr lang="en-US" sz="1980" dirty="0" smtClean="0">
                <a:solidFill>
                  <a:srgbClr val="C00000"/>
                </a:solidFill>
              </a:rPr>
              <a:t>Children’s clothes for export.</a:t>
            </a:r>
          </a:p>
          <a:p>
            <a:pPr marL="692150" indent="-342900">
              <a:buClr>
                <a:srgbClr val="00B050"/>
              </a:buClr>
              <a:buFont typeface="+mj-lt"/>
              <a:buAutoNum type="alphaLcParenR"/>
            </a:pPr>
            <a:r>
              <a:rPr lang="en-US" sz="1980" dirty="0" smtClean="0">
                <a:solidFill>
                  <a:srgbClr val="C00000"/>
                </a:solidFill>
              </a:rPr>
              <a:t>Tins of Peas.</a:t>
            </a:r>
          </a:p>
          <a:p>
            <a:pPr marL="692150" indent="-342900">
              <a:buClr>
                <a:srgbClr val="00B050"/>
              </a:buClr>
              <a:buFont typeface="+mj-lt"/>
              <a:buAutoNum type="alphaLcParenR"/>
            </a:pPr>
            <a:r>
              <a:rPr lang="en-US" sz="1980" dirty="0" smtClean="0">
                <a:solidFill>
                  <a:srgbClr val="C00000"/>
                </a:solidFill>
              </a:rPr>
              <a:t>Made-to-measure suits.</a:t>
            </a:r>
            <a:endParaRPr lang="en-US" sz="1980" dirty="0">
              <a:solidFill>
                <a:srgbClr val="C00000"/>
              </a:solidFill>
            </a:endParaRPr>
          </a:p>
        </p:txBody>
      </p:sp>
    </p:spTree>
    <p:extLst>
      <p:ext uri="{BB962C8B-B14F-4D97-AF65-F5344CB8AC3E}">
        <p14:creationId xmlns:p14="http://schemas.microsoft.com/office/powerpoint/2010/main" val="1908046236"/>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pPr>
              <a:buClr>
                <a:srgbClr val="00B050"/>
              </a:buClr>
            </a:pPr>
            <a:r>
              <a:rPr lang="en-GB" sz="2400" dirty="0">
                <a:latin typeface="Arial" panose="020B0604020202020204" pitchFamily="34" charset="0"/>
                <a:cs typeface="Arial" panose="020B0604020202020204" pitchFamily="34" charset="0"/>
              </a:rPr>
              <a:t>4.3 </a:t>
            </a:r>
            <a:r>
              <a:rPr lang="en-US" sz="2400" dirty="0" smtClean="0">
                <a:latin typeface="Arial" panose="020B0604020202020204" pitchFamily="34" charset="0"/>
                <a:cs typeface="Arial" panose="020B0604020202020204" pitchFamily="34" charset="0"/>
              </a:rPr>
              <a:t>– Distribution Channels – Revision Summary</a:t>
            </a:r>
            <a:endParaRPr lang="en-US" sz="2400" dirty="0">
              <a:latin typeface="Arial" panose="020B0604020202020204" pitchFamily="34" charset="0"/>
              <a:cs typeface="Arial" panose="020B0604020202020204" pitchFamily="34" charset="0"/>
            </a:endParaRPr>
          </a:p>
        </p:txBody>
      </p:sp>
      <p:sp>
        <p:nvSpPr>
          <p:cNvPr id="7" name="TextBox 6"/>
          <p:cNvSpPr txBox="1"/>
          <p:nvPr/>
        </p:nvSpPr>
        <p:spPr>
          <a:xfrm>
            <a:off x="413725" y="2279977"/>
            <a:ext cx="2240155" cy="830997"/>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Technical product?</a:t>
            </a:r>
            <a:endParaRPr lang="en-GB" sz="2800" dirty="0"/>
          </a:p>
        </p:txBody>
      </p:sp>
      <p:sp>
        <p:nvSpPr>
          <p:cNvPr id="8" name="TextBox 7"/>
          <p:cNvSpPr txBox="1"/>
          <p:nvPr/>
        </p:nvSpPr>
        <p:spPr>
          <a:xfrm>
            <a:off x="5033778" y="1373106"/>
            <a:ext cx="2695086" cy="461665"/>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Purchased often</a:t>
            </a:r>
            <a:endParaRPr lang="en-GB" sz="2800" dirty="0"/>
          </a:p>
        </p:txBody>
      </p:sp>
      <p:sp>
        <p:nvSpPr>
          <p:cNvPr id="9" name="TextBox 8"/>
          <p:cNvSpPr txBox="1"/>
          <p:nvPr/>
        </p:nvSpPr>
        <p:spPr>
          <a:xfrm>
            <a:off x="1259632" y="1373107"/>
            <a:ext cx="2952328" cy="461665"/>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Expensive product?</a:t>
            </a:r>
            <a:endParaRPr lang="en-GB" sz="2800" dirty="0"/>
          </a:p>
        </p:txBody>
      </p:sp>
      <p:sp>
        <p:nvSpPr>
          <p:cNvPr id="11" name="TextBox 10"/>
          <p:cNvSpPr txBox="1"/>
          <p:nvPr/>
        </p:nvSpPr>
        <p:spPr>
          <a:xfrm>
            <a:off x="6381321" y="2050719"/>
            <a:ext cx="2279966" cy="830997"/>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Perishable product?</a:t>
            </a:r>
            <a:endParaRPr lang="en-GB" sz="2800" dirty="0"/>
          </a:p>
        </p:txBody>
      </p:sp>
      <p:sp>
        <p:nvSpPr>
          <p:cNvPr id="12" name="TextBox 11"/>
          <p:cNvSpPr txBox="1"/>
          <p:nvPr/>
        </p:nvSpPr>
        <p:spPr>
          <a:xfrm>
            <a:off x="413725" y="3951537"/>
            <a:ext cx="2435784" cy="830997"/>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Sold to producer or consumer?</a:t>
            </a:r>
            <a:endParaRPr lang="en-GB" sz="2800" dirty="0"/>
          </a:p>
        </p:txBody>
      </p:sp>
      <p:sp>
        <p:nvSpPr>
          <p:cNvPr id="13" name="TextBox 12"/>
          <p:cNvSpPr txBox="1"/>
          <p:nvPr/>
        </p:nvSpPr>
        <p:spPr>
          <a:xfrm>
            <a:off x="869578" y="5813206"/>
            <a:ext cx="2924472" cy="461665"/>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Selling Abroad?</a:t>
            </a:r>
            <a:endParaRPr lang="en-GB" sz="2800" dirty="0"/>
          </a:p>
        </p:txBody>
      </p:sp>
      <p:sp>
        <p:nvSpPr>
          <p:cNvPr id="14" name="TextBox 13"/>
          <p:cNvSpPr txBox="1"/>
          <p:nvPr/>
        </p:nvSpPr>
        <p:spPr>
          <a:xfrm>
            <a:off x="6084168" y="3766872"/>
            <a:ext cx="2663318" cy="1200329"/>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Where are competitors’ products sold?</a:t>
            </a:r>
            <a:endParaRPr lang="en-GB" sz="2800" dirty="0"/>
          </a:p>
        </p:txBody>
      </p:sp>
      <p:sp>
        <p:nvSpPr>
          <p:cNvPr id="15" name="TextBox 14"/>
          <p:cNvSpPr txBox="1"/>
          <p:nvPr/>
        </p:nvSpPr>
        <p:spPr>
          <a:xfrm>
            <a:off x="4713229" y="5817878"/>
            <a:ext cx="3336183" cy="461665"/>
          </a:xfrm>
          <a:prstGeom prst="rect">
            <a:avLst/>
          </a:prstGeom>
          <a:solidFill>
            <a:srgbClr val="FF8F8F"/>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dirty="0" smtClean="0"/>
              <a:t>Location of customers?</a:t>
            </a:r>
            <a:endParaRPr lang="en-GB" sz="2800" dirty="0"/>
          </a:p>
        </p:txBody>
      </p:sp>
      <p:cxnSp>
        <p:nvCxnSpPr>
          <p:cNvPr id="17" name="Straight Connector 16"/>
          <p:cNvCxnSpPr>
            <a:stCxn id="7" idx="2"/>
            <a:endCxn id="16" idx="1"/>
          </p:cNvCxnSpPr>
          <p:nvPr/>
        </p:nvCxnSpPr>
        <p:spPr>
          <a:xfrm>
            <a:off x="1533803" y="3110974"/>
            <a:ext cx="1710309" cy="629021"/>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2"/>
            <a:endCxn id="16" idx="0"/>
          </p:cNvCxnSpPr>
          <p:nvPr/>
        </p:nvCxnSpPr>
        <p:spPr>
          <a:xfrm>
            <a:off x="2735796" y="1834772"/>
            <a:ext cx="1781804" cy="1120393"/>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8" idx="2"/>
            <a:endCxn id="16" idx="0"/>
          </p:cNvCxnSpPr>
          <p:nvPr/>
        </p:nvCxnSpPr>
        <p:spPr>
          <a:xfrm flipH="1">
            <a:off x="4517600" y="1834771"/>
            <a:ext cx="1863721" cy="1120394"/>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 idx="2"/>
            <a:endCxn id="16" idx="3"/>
          </p:cNvCxnSpPr>
          <p:nvPr/>
        </p:nvCxnSpPr>
        <p:spPr>
          <a:xfrm flipH="1">
            <a:off x="5791088" y="2881716"/>
            <a:ext cx="1730216" cy="858279"/>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2" idx="3"/>
            <a:endCxn id="16" idx="1"/>
          </p:cNvCxnSpPr>
          <p:nvPr/>
        </p:nvCxnSpPr>
        <p:spPr>
          <a:xfrm flipV="1">
            <a:off x="2849509" y="3739995"/>
            <a:ext cx="394603" cy="627041"/>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3" idx="0"/>
            <a:endCxn id="16" idx="2"/>
          </p:cNvCxnSpPr>
          <p:nvPr/>
        </p:nvCxnSpPr>
        <p:spPr>
          <a:xfrm flipV="1">
            <a:off x="2331814" y="4524825"/>
            <a:ext cx="2185786" cy="1288381"/>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4" idx="1"/>
            <a:endCxn id="16" idx="3"/>
          </p:cNvCxnSpPr>
          <p:nvPr/>
        </p:nvCxnSpPr>
        <p:spPr>
          <a:xfrm flipH="1" flipV="1">
            <a:off x="5791088" y="3739995"/>
            <a:ext cx="293080" cy="627042"/>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 idx="0"/>
            <a:endCxn id="16" idx="2"/>
          </p:cNvCxnSpPr>
          <p:nvPr/>
        </p:nvCxnSpPr>
        <p:spPr>
          <a:xfrm flipH="1" flipV="1">
            <a:off x="4517600" y="4524825"/>
            <a:ext cx="1863721" cy="1293053"/>
          </a:xfrm>
          <a:prstGeom prst="line">
            <a:avLst/>
          </a:prstGeom>
          <a:ln w="50800">
            <a:solidFill>
              <a:srgbClr val="C00000"/>
            </a:solidFill>
            <a:headEnd type="triangle"/>
            <a:tailEnd type="non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244112" y="2955165"/>
            <a:ext cx="2546976" cy="1569660"/>
          </a:xfrm>
          <a:prstGeom prst="rect">
            <a:avLst/>
          </a:prstGeom>
          <a:solidFill>
            <a:srgbClr val="92D050"/>
          </a:solidFill>
          <a:ln>
            <a:solidFill>
              <a:srgbClr val="C00000"/>
            </a:solidFill>
          </a:ln>
          <a:effectLst>
            <a:outerShdw blurRad="152400" dist="38100" dir="2700000" sx="102000" sy="102000" algn="tl" rotWithShape="0">
              <a:prstClr val="black">
                <a:alpha val="40000"/>
              </a:prstClr>
            </a:outerShdw>
          </a:effectLst>
        </p:spPr>
        <p:txBody>
          <a:bodyPr wrap="square" lIns="45720" rIns="45720" rtlCol="0" anchor="ctr" anchorCtr="0">
            <a:spAutoFit/>
          </a:bodyPr>
          <a:lstStyle/>
          <a:p>
            <a:pPr algn="ctr"/>
            <a:r>
              <a:rPr lang="en-US" sz="2400" b="1" dirty="0" smtClean="0"/>
              <a:t>FACTORS AFFECTING DISTRIBUTION CHANNEL</a:t>
            </a:r>
            <a:endParaRPr lang="en-GB" sz="2800" b="1" dirty="0"/>
          </a:p>
        </p:txBody>
      </p:sp>
    </p:spTree>
    <p:extLst>
      <p:ext uri="{BB962C8B-B14F-4D97-AF65-F5344CB8AC3E}">
        <p14:creationId xmlns:p14="http://schemas.microsoft.com/office/powerpoint/2010/main" val="4152753747"/>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496623" cy="5078313"/>
          </a:xfrm>
          <a:prstGeom prst="rect">
            <a:avLst/>
          </a:prstGeom>
        </p:spPr>
        <p:txBody>
          <a:bodyPr wrap="square">
            <a:spAutoFit/>
          </a:bodyPr>
          <a:lstStyle/>
          <a:p>
            <a:pPr>
              <a:spcAft>
                <a:spcPts val="600"/>
              </a:spcAft>
              <a:buClr>
                <a:srgbClr val="00B050"/>
              </a:buClr>
            </a:pPr>
            <a:r>
              <a:rPr lang="en-US" sz="2300" b="1" dirty="0" smtClean="0">
                <a:solidFill>
                  <a:srgbClr val="FF0000"/>
                </a:solidFill>
              </a:rPr>
              <a:t>Task 4.9 </a:t>
            </a:r>
            <a:r>
              <a:rPr lang="en-US" sz="2300" dirty="0" smtClean="0">
                <a:solidFill>
                  <a:srgbClr val="FF0000"/>
                </a:solidFill>
              </a:rPr>
              <a:t>- E&amp;E manufacture footballs. The footballs are sold in sports shops throughout the world. The </a:t>
            </a:r>
            <a:r>
              <a:rPr lang="en-US" sz="2300" dirty="0">
                <a:solidFill>
                  <a:srgbClr val="FF0000"/>
                </a:solidFill>
              </a:rPr>
              <a:t>distribution channels </a:t>
            </a:r>
            <a:r>
              <a:rPr lang="en-US" sz="2300" dirty="0" smtClean="0">
                <a:solidFill>
                  <a:srgbClr val="FF0000"/>
                </a:solidFill>
              </a:rPr>
              <a:t>E&amp;E uses are to sell its footballs direct to retailers in some countries and through an agent in other countries.</a:t>
            </a:r>
          </a:p>
          <a:p>
            <a:pPr marL="625475" indent="-342900">
              <a:spcAft>
                <a:spcPts val="600"/>
              </a:spcAft>
              <a:buClr>
                <a:srgbClr val="00B050"/>
              </a:buClr>
              <a:buFont typeface="+mj-lt"/>
              <a:buAutoNum type="alphaLcParenR"/>
            </a:pPr>
            <a:r>
              <a:rPr lang="en-US" sz="2300" dirty="0" smtClean="0">
                <a:solidFill>
                  <a:srgbClr val="FF0000"/>
                </a:solidFill>
              </a:rPr>
              <a:t>What is meant by ‘distribution channel’?	[2]</a:t>
            </a:r>
          </a:p>
          <a:p>
            <a:pPr marL="625475" indent="-342900">
              <a:spcAft>
                <a:spcPts val="600"/>
              </a:spcAft>
              <a:buClr>
                <a:srgbClr val="00B050"/>
              </a:buClr>
              <a:buFont typeface="+mj-lt"/>
              <a:buAutoNum type="alphaLcParenR"/>
            </a:pPr>
            <a:r>
              <a:rPr lang="en-US" sz="2300" dirty="0" smtClean="0">
                <a:solidFill>
                  <a:srgbClr val="FF0000"/>
                </a:solidFill>
              </a:rPr>
              <a:t>Identify </a:t>
            </a:r>
            <a:r>
              <a:rPr lang="en-US" sz="2300" b="1" dirty="0" smtClean="0">
                <a:solidFill>
                  <a:srgbClr val="FF0000"/>
                </a:solidFill>
              </a:rPr>
              <a:t>two</a:t>
            </a:r>
            <a:r>
              <a:rPr lang="en-US" sz="2300" dirty="0" smtClean="0">
                <a:solidFill>
                  <a:srgbClr val="FF0000"/>
                </a:solidFill>
              </a:rPr>
              <a:t> other examples of products which might be sold directly to retailers rather than using a wholesaler.</a:t>
            </a:r>
            <a:r>
              <a:rPr lang="en-US" sz="2300" dirty="0">
                <a:solidFill>
                  <a:srgbClr val="FF0000"/>
                </a:solidFill>
              </a:rPr>
              <a:t> </a:t>
            </a:r>
            <a:r>
              <a:rPr lang="en-US" sz="2300" dirty="0" smtClean="0">
                <a:solidFill>
                  <a:srgbClr val="FF0000"/>
                </a:solidFill>
              </a:rPr>
              <a:t>  [2]</a:t>
            </a:r>
          </a:p>
          <a:p>
            <a:pPr marL="625475" indent="-342900">
              <a:spcAft>
                <a:spcPts val="600"/>
              </a:spcAft>
              <a:buClr>
                <a:srgbClr val="00B050"/>
              </a:buClr>
              <a:buFont typeface="+mj-lt"/>
              <a:buAutoNum type="alphaLcParenR"/>
            </a:pPr>
            <a:r>
              <a:rPr lang="en-US" sz="2300" dirty="0" smtClean="0">
                <a:solidFill>
                  <a:srgbClr val="FF0000"/>
                </a:solidFill>
              </a:rPr>
              <a:t>Identify and explain </a:t>
            </a:r>
            <a:r>
              <a:rPr lang="en-US" sz="2300" b="1" dirty="0" smtClean="0">
                <a:solidFill>
                  <a:srgbClr val="FF0000"/>
                </a:solidFill>
              </a:rPr>
              <a:t>two</a:t>
            </a:r>
            <a:r>
              <a:rPr lang="en-US" sz="2300" dirty="0" smtClean="0">
                <a:solidFill>
                  <a:srgbClr val="FF0000"/>
                </a:solidFill>
              </a:rPr>
              <a:t> reasons why ‘place’ is an important part of the marketing </a:t>
            </a:r>
            <a:r>
              <a:rPr lang="en-US" sz="2300" dirty="0">
                <a:solidFill>
                  <a:srgbClr val="FF0000"/>
                </a:solidFill>
              </a:rPr>
              <a:t>mix for E&amp;E.</a:t>
            </a:r>
            <a:r>
              <a:rPr lang="en-US" sz="2300" dirty="0" smtClean="0">
                <a:solidFill>
                  <a:srgbClr val="FF0000"/>
                </a:solidFill>
              </a:rPr>
              <a:t>	[4]</a:t>
            </a:r>
          </a:p>
          <a:p>
            <a:pPr marL="625475" indent="-342900">
              <a:spcAft>
                <a:spcPts val="600"/>
              </a:spcAft>
              <a:buClr>
                <a:srgbClr val="00B050"/>
              </a:buClr>
              <a:buFont typeface="+mj-lt"/>
              <a:buAutoNum type="alphaLcParenR"/>
            </a:pPr>
            <a:r>
              <a:rPr lang="en-US" sz="2300" dirty="0" smtClean="0">
                <a:solidFill>
                  <a:srgbClr val="FF0000"/>
                </a:solidFill>
              </a:rPr>
              <a:t>Identify and explain </a:t>
            </a:r>
            <a:r>
              <a:rPr lang="en-US" sz="2300" b="1" dirty="0" smtClean="0">
                <a:solidFill>
                  <a:srgbClr val="FF0000"/>
                </a:solidFill>
              </a:rPr>
              <a:t>two </a:t>
            </a:r>
            <a:r>
              <a:rPr lang="en-US" sz="2300" dirty="0">
                <a:solidFill>
                  <a:srgbClr val="FF0000"/>
                </a:solidFill>
              </a:rPr>
              <a:t>benefits to </a:t>
            </a:r>
            <a:r>
              <a:rPr lang="en-US" sz="2300" dirty="0" smtClean="0">
                <a:solidFill>
                  <a:srgbClr val="FF0000"/>
                </a:solidFill>
              </a:rPr>
              <a:t>E&amp;E of using an agent to distribute its products.	[6]</a:t>
            </a:r>
          </a:p>
          <a:p>
            <a:pPr marL="625475" indent="-342900">
              <a:spcAft>
                <a:spcPts val="600"/>
              </a:spcAft>
              <a:buClr>
                <a:srgbClr val="00B050"/>
              </a:buClr>
              <a:buFont typeface="+mj-lt"/>
              <a:buAutoNum type="alphaLcParenR"/>
            </a:pPr>
            <a:r>
              <a:rPr lang="en-US" sz="2300" dirty="0" smtClean="0">
                <a:solidFill>
                  <a:srgbClr val="FF0000"/>
                </a:solidFill>
              </a:rPr>
              <a:t>Do you think E&amp;E would be better selling through a wholesaler? Justify your answer.	[6]</a:t>
            </a:r>
          </a:p>
        </p:txBody>
      </p:sp>
      <p:sp>
        <p:nvSpPr>
          <p:cNvPr id="7" name="TextBox 6">
            <a:hlinkClick r:id="rId3" action="ppaction://hlinkfile"/>
          </p:cNvPr>
          <p:cNvSpPr txBox="1"/>
          <p:nvPr/>
        </p:nvSpPr>
        <p:spPr>
          <a:xfrm>
            <a:off x="8388424" y="5805264"/>
            <a:ext cx="432048"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
        <p:nvSpPr>
          <p:cNvPr id="9"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92590967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86991"/>
            <a:ext cx="8496623" cy="5078313"/>
          </a:xfrm>
          <a:prstGeom prst="rect">
            <a:avLst/>
          </a:prstGeom>
        </p:spPr>
        <p:txBody>
          <a:bodyPr wrap="square">
            <a:spAutoFit/>
          </a:bodyPr>
          <a:lstStyle/>
          <a:p>
            <a:pPr>
              <a:spcAft>
                <a:spcPts val="600"/>
              </a:spcAft>
              <a:buClr>
                <a:srgbClr val="00B050"/>
              </a:buClr>
            </a:pPr>
            <a:r>
              <a:rPr lang="en-US" sz="2300" b="1" dirty="0" smtClean="0">
                <a:solidFill>
                  <a:srgbClr val="FF0000"/>
                </a:solidFill>
              </a:rPr>
              <a:t>Task 4.10 </a:t>
            </a:r>
            <a:r>
              <a:rPr lang="en-US" sz="2300" dirty="0" smtClean="0">
                <a:solidFill>
                  <a:srgbClr val="FF0000"/>
                </a:solidFill>
              </a:rPr>
              <a:t>- </a:t>
            </a:r>
            <a:r>
              <a:rPr lang="en-US" sz="2300" dirty="0" err="1" smtClean="0">
                <a:solidFill>
                  <a:srgbClr val="FF0000"/>
                </a:solidFill>
              </a:rPr>
              <a:t>Greenor</a:t>
            </a:r>
            <a:r>
              <a:rPr lang="en-US" sz="2300" dirty="0" smtClean="0">
                <a:solidFill>
                  <a:srgbClr val="FF0000"/>
                </a:solidFill>
              </a:rPr>
              <a:t> is a retailer chain selling children’s clothes in its many small shops. It buys most of its products from wholesalers. Ramy, the owner, says ‘I think we should start to sell on the Internet’.</a:t>
            </a:r>
          </a:p>
          <a:p>
            <a:pPr marL="625475" indent="-342900">
              <a:spcAft>
                <a:spcPts val="600"/>
              </a:spcAft>
              <a:buClr>
                <a:srgbClr val="00B050"/>
              </a:buClr>
              <a:buFont typeface="+mj-lt"/>
              <a:buAutoNum type="alphaLcParenR"/>
            </a:pPr>
            <a:r>
              <a:rPr lang="en-US" sz="2300" dirty="0" smtClean="0">
                <a:solidFill>
                  <a:srgbClr val="FF0000"/>
                </a:solidFill>
              </a:rPr>
              <a:t>What is meant by a ‘Wholesaler’?	[2]</a:t>
            </a:r>
          </a:p>
          <a:p>
            <a:pPr marL="625475" indent="-342900">
              <a:spcAft>
                <a:spcPts val="600"/>
              </a:spcAft>
              <a:buClr>
                <a:srgbClr val="00B050"/>
              </a:buClr>
              <a:buFont typeface="+mj-lt"/>
              <a:buAutoNum type="alphaLcParenR"/>
            </a:pPr>
            <a:r>
              <a:rPr lang="en-US" sz="2300" dirty="0" smtClean="0">
                <a:solidFill>
                  <a:srgbClr val="FF0000"/>
                </a:solidFill>
              </a:rPr>
              <a:t>Identify </a:t>
            </a:r>
            <a:r>
              <a:rPr lang="en-US" sz="2300" b="1" dirty="0" smtClean="0">
                <a:solidFill>
                  <a:srgbClr val="FF0000"/>
                </a:solidFill>
              </a:rPr>
              <a:t>two</a:t>
            </a:r>
            <a:r>
              <a:rPr lang="en-US" sz="2300" dirty="0" smtClean="0">
                <a:solidFill>
                  <a:srgbClr val="FF0000"/>
                </a:solidFill>
              </a:rPr>
              <a:t> disadvantages to </a:t>
            </a:r>
            <a:r>
              <a:rPr lang="en-US" sz="2300" dirty="0" err="1" smtClean="0">
                <a:solidFill>
                  <a:srgbClr val="FF0000"/>
                </a:solidFill>
              </a:rPr>
              <a:t>Greenor</a:t>
            </a:r>
            <a:r>
              <a:rPr lang="en-US" sz="2300" dirty="0" smtClean="0">
                <a:solidFill>
                  <a:srgbClr val="FF0000"/>
                </a:solidFill>
              </a:rPr>
              <a:t> of using a wholesaler.   [2]</a:t>
            </a:r>
          </a:p>
          <a:p>
            <a:pPr marL="625475" indent="-342900">
              <a:spcAft>
                <a:spcPts val="600"/>
              </a:spcAft>
              <a:buClr>
                <a:srgbClr val="00B050"/>
              </a:buClr>
              <a:buFont typeface="+mj-lt"/>
              <a:buAutoNum type="alphaLcParenR"/>
            </a:pPr>
            <a:r>
              <a:rPr lang="en-US" sz="2300" dirty="0" smtClean="0">
                <a:solidFill>
                  <a:srgbClr val="FF0000"/>
                </a:solidFill>
              </a:rPr>
              <a:t>Identify and explain </a:t>
            </a:r>
            <a:r>
              <a:rPr lang="en-US" sz="2300" b="1" dirty="0" smtClean="0">
                <a:solidFill>
                  <a:srgbClr val="FF0000"/>
                </a:solidFill>
              </a:rPr>
              <a:t>two</a:t>
            </a:r>
            <a:r>
              <a:rPr lang="en-US" sz="2300" dirty="0" smtClean="0">
                <a:solidFill>
                  <a:srgbClr val="FF0000"/>
                </a:solidFill>
              </a:rPr>
              <a:t> benefits to Ramy of selling though several small shops rather than one large one.	[4]</a:t>
            </a:r>
          </a:p>
          <a:p>
            <a:pPr marL="625475" indent="-342900">
              <a:spcAft>
                <a:spcPts val="600"/>
              </a:spcAft>
              <a:buClr>
                <a:srgbClr val="00B050"/>
              </a:buClr>
              <a:buFont typeface="+mj-lt"/>
              <a:buAutoNum type="alphaLcParenR"/>
            </a:pPr>
            <a:r>
              <a:rPr lang="en-US" sz="2300" dirty="0" smtClean="0">
                <a:solidFill>
                  <a:srgbClr val="FF0000"/>
                </a:solidFill>
              </a:rPr>
              <a:t>Identify and explain </a:t>
            </a:r>
            <a:r>
              <a:rPr lang="en-US" sz="2300" b="1" dirty="0" smtClean="0">
                <a:solidFill>
                  <a:srgbClr val="FF0000"/>
                </a:solidFill>
              </a:rPr>
              <a:t>two </a:t>
            </a:r>
            <a:r>
              <a:rPr lang="en-US" sz="2300" dirty="0" smtClean="0">
                <a:solidFill>
                  <a:srgbClr val="FF0000"/>
                </a:solidFill>
              </a:rPr>
              <a:t>factors which affect which distribution channel </a:t>
            </a:r>
            <a:r>
              <a:rPr lang="en-US" sz="2300" dirty="0" err="1" smtClean="0">
                <a:solidFill>
                  <a:srgbClr val="FF0000"/>
                </a:solidFill>
              </a:rPr>
              <a:t>Greenor</a:t>
            </a:r>
            <a:r>
              <a:rPr lang="en-US" sz="2300" dirty="0" smtClean="0">
                <a:solidFill>
                  <a:srgbClr val="FF0000"/>
                </a:solidFill>
              </a:rPr>
              <a:t> should use.	[6]</a:t>
            </a:r>
          </a:p>
          <a:p>
            <a:pPr marL="625475" indent="-342900">
              <a:spcAft>
                <a:spcPts val="600"/>
              </a:spcAft>
              <a:buClr>
                <a:srgbClr val="00B050"/>
              </a:buClr>
              <a:buFont typeface="+mj-lt"/>
              <a:buAutoNum type="alphaLcParenR"/>
            </a:pPr>
            <a:r>
              <a:rPr lang="en-US" sz="2300" dirty="0" smtClean="0">
                <a:solidFill>
                  <a:srgbClr val="FF0000"/>
                </a:solidFill>
              </a:rPr>
              <a:t>Do you think Ramy is right to want to sell on the Internet? Justify your answer.	[6]</a:t>
            </a:r>
          </a:p>
        </p:txBody>
      </p:sp>
      <p:sp>
        <p:nvSpPr>
          <p:cNvPr id="7" name="Title 2"/>
          <p:cNvSpPr txBox="1">
            <a:spLocks/>
          </p:cNvSpPr>
          <p:nvPr/>
        </p:nvSpPr>
        <p:spPr>
          <a:xfrm>
            <a:off x="35496" y="72008"/>
            <a:ext cx="8859452" cy="54868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US" sz="3000" dirty="0" smtClean="0"/>
              <a:t>4.3 - Considerations when Making Marketing Decisions</a:t>
            </a:r>
            <a:endParaRPr lang="en-US" sz="3000" dirty="0"/>
          </a:p>
        </p:txBody>
      </p:sp>
      <p:sp>
        <p:nvSpPr>
          <p:cNvPr id="10" name="TextBox 9">
            <a:hlinkClick r:id="rId3" action="ppaction://hlinkfile"/>
          </p:cNvPr>
          <p:cNvSpPr txBox="1"/>
          <p:nvPr/>
        </p:nvSpPr>
        <p:spPr>
          <a:xfrm>
            <a:off x="8388424" y="5805264"/>
            <a:ext cx="432048"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39505087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8496944" cy="5355312"/>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The Role of Pricing Decisions in the Marketing Mix</a:t>
            </a: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When deciding a price for an existing product or a new product, the business must be very careful to choose a price which will fit in with the rest of the marketing mix for the product. E.g. if a new product is of high quality, is to be aimed at consumers who have a lot of money, is wrapped in luxurious packaging, but has a low price, consumers will not think it is a good quality product and will not buy it. </a:t>
            </a: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Some products are sold in very competitive markets and prices will have to be set near to their competitors’ prices. Other products are the only ones available in their market and so consumers may be willing to pay a high price to have one of these products.</a:t>
            </a:r>
          </a:p>
          <a:p>
            <a:pPr marL="339725" indent="-339725">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smtClean="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339725" indent="-339725">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Example of high-priced products and low-priced products.</a:t>
            </a:r>
          </a:p>
        </p:txBody>
      </p:sp>
      <p:pic>
        <p:nvPicPr>
          <p:cNvPr id="4098" name="Picture 2" descr="http://assets.cartier.com/sites/assets/files/styles/cartier-1000-1000/public/images/WE9009Z3_0_cartier_watches.png?itok=BQIrovs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95536" y="4293096"/>
            <a:ext cx="1166796"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http://www.perfume.com/images/products/parent/medium/871W.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835696" y="4293096"/>
            <a:ext cx="1292886"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http://img.tesco.com/Groceries/pi/766/5018374320766/IDShot_540x54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508578" y="4293096"/>
            <a:ext cx="991414"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4" name="Picture 8" descr="http://images1.mysupermarket.co.uk/ProductsDetailed/21/013621.jpg?v=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5799" y="4293096"/>
            <a:ext cx="4000441" cy="1800200"/>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385882673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052736"/>
            <a:ext cx="8568952" cy="5755422"/>
          </a:xfrm>
          <a:prstGeom prst="rect">
            <a:avLst/>
          </a:prstGeom>
        </p:spPr>
        <p:txBody>
          <a:bodyPr wrap="square">
            <a:spAutoFit/>
          </a:bodyPr>
          <a:lstStyle/>
          <a:p>
            <a:pPr>
              <a:buClr>
                <a:srgbClr val="00B050"/>
              </a:buClr>
            </a:pPr>
            <a:r>
              <a:rPr lang="en-US" sz="1600" b="1" dirty="0" smtClean="0">
                <a:latin typeface="Arial" panose="020B0604020202020204" pitchFamily="34" charset="0"/>
                <a:cs typeface="Arial" panose="020B0604020202020204" pitchFamily="34" charset="0"/>
              </a:rPr>
              <a:t>Pricing Strategies</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If the product that is manufactured can easily be distinguished from other products in the market then it is probably a branded product. If the product is branded, it will have a distinctive name and packaging, and be aimed at a particular part of the market. It will be important to select an appropriate price to complement the brand image; a value-for-money brand should have a low price.</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Today many products have a brand image. Price will  not be determined by demand and supply in the market. The producer will have a lot of influence over the price of the product.</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If a product has a lot of competitors in the market, the price it charges will be very important. The business must constantly monitor what its competitors are charging for their products to make sure its prices remain competitive.</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try and break into a new market</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try to increase its market share</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try to increase its profits</a:t>
            </a:r>
          </a:p>
          <a:p>
            <a:pPr marL="515938" indent="-2222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To make sure all its costs are covered and a particular profit is earned.</a:t>
            </a:r>
          </a:p>
          <a:p>
            <a:pPr marL="339725" indent="-339725">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business objective being sought will affect which of the pricing strategies the business decides to use. The price the business chooses to charge may not be related to the cost of manufacturing the product. Sometimes they might charge what they think the consumer will pay and this may be well above what it has cost them to manufacture the product.</a:t>
            </a:r>
          </a:p>
          <a:p>
            <a:pPr marL="339725" indent="-339725">
              <a:buClr>
                <a:srgbClr val="00B050"/>
              </a:buClr>
              <a:buFont typeface="Wingdings 3" panose="05040102010807070707" pitchFamily="18" charset="2"/>
              <a:buChar char=""/>
            </a:pPr>
            <a:r>
              <a:rPr lang="en-US" sz="1600" b="1" dirty="0" smtClean="0">
                <a:solidFill>
                  <a:srgbClr val="FF0000"/>
                </a:solidFill>
                <a:latin typeface="Arial" panose="020B0604020202020204" pitchFamily="34" charset="0"/>
                <a:cs typeface="Arial" panose="020B0604020202020204" pitchFamily="34" charset="0"/>
              </a:rPr>
              <a:t>Task 4.11 </a:t>
            </a:r>
            <a:r>
              <a:rPr lang="en-US" sz="1600" dirty="0" smtClean="0">
                <a:solidFill>
                  <a:srgbClr val="FF0000"/>
                </a:solidFill>
                <a:latin typeface="Arial" panose="020B0604020202020204" pitchFamily="34" charset="0"/>
                <a:cs typeface="Arial" panose="020B0604020202020204" pitchFamily="34" charset="0"/>
              </a:rPr>
              <a:t>– Using a Pricing Strategy (Cost-Plus, Psychological, Competitive, Penetration or price Skimming) define how Enderoth School could re-market their courses to parents.</a:t>
            </a:r>
          </a:p>
        </p:txBody>
      </p:sp>
      <p:sp>
        <p:nvSpPr>
          <p:cNvPr id="7"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294247182"/>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23528" y="1158999"/>
            <a:ext cx="7056784" cy="5339923"/>
          </a:xfrm>
          <a:prstGeom prst="rect">
            <a:avLst/>
          </a:prstGeom>
        </p:spPr>
        <p:txBody>
          <a:bodyPr wrap="square">
            <a:spAutoFit/>
          </a:bodyPr>
          <a:lstStyle/>
          <a:p>
            <a:pPr>
              <a:buClr>
                <a:srgbClr val="00B050"/>
              </a:buClr>
            </a:pPr>
            <a:r>
              <a:rPr lang="en-US" sz="1550" b="1" dirty="0" smtClean="0">
                <a:latin typeface="Arial" panose="020B0604020202020204" pitchFamily="34" charset="0"/>
                <a:cs typeface="Arial" panose="020B0604020202020204" pitchFamily="34" charset="0"/>
              </a:rPr>
              <a:t>The Role of Promotion Decisions in the Marketing Mix</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Promotion gives the user information about the rest of the marketing mix – without it, consumers would not know about the product, the price it sells for or the place where the product is sold. It is often thought that promotion is just about advertising the product, but it includes several different types of promotion as well as advertising.</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It is difficult to think of products that are not advertised or promoted. Most products are produced for the mass market and therefore need advertising and promoting. Producer goods are often sold directly by sales representatives visiting businesses but even these products are advertised in trade magazines, or leaflets are sent out to businesses informing them about the product.</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Promotion is essential when a brand image is being created for a product.</a:t>
            </a:r>
          </a:p>
          <a:p>
            <a:pPr marL="339725" indent="-339725">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Promotion as part if the marketing mix include:</a:t>
            </a:r>
          </a:p>
          <a:p>
            <a:pPr marL="515938" indent="-222250">
              <a:buClr>
                <a:srgbClr val="00B050"/>
              </a:buClr>
              <a:buFont typeface="Arial" panose="020B0604020202020204" pitchFamily="34" charset="0"/>
              <a:buChar char="•"/>
            </a:pPr>
            <a:r>
              <a:rPr lang="en-US" sz="1550" b="1" i="1" dirty="0" smtClean="0">
                <a:latin typeface="Arial" panose="020B0604020202020204" pitchFamily="34" charset="0"/>
                <a:cs typeface="Arial" panose="020B0604020202020204" pitchFamily="34" charset="0"/>
              </a:rPr>
              <a:t>Advertisements </a:t>
            </a:r>
            <a:r>
              <a:rPr lang="en-US" sz="1550" dirty="0" smtClean="0">
                <a:latin typeface="Arial" panose="020B0604020202020204" pitchFamily="34" charset="0"/>
                <a:cs typeface="Arial" panose="020B0604020202020204" pitchFamily="34" charset="0"/>
              </a:rPr>
              <a:t>– </a:t>
            </a:r>
            <a:r>
              <a:rPr lang="en-US" sz="1550" dirty="0">
                <a:latin typeface="Arial" panose="020B0604020202020204" pitchFamily="34" charset="0"/>
                <a:cs typeface="Arial" panose="020B0604020202020204" pitchFamily="34" charset="0"/>
              </a:rPr>
              <a:t>this involves ‘</a:t>
            </a:r>
            <a:r>
              <a:rPr lang="en-US" sz="1550" b="1" dirty="0">
                <a:solidFill>
                  <a:srgbClr val="FF0000"/>
                </a:solidFill>
                <a:latin typeface="Arial" panose="020B0604020202020204" pitchFamily="34" charset="0"/>
                <a:cs typeface="Arial" panose="020B0604020202020204" pitchFamily="34" charset="0"/>
              </a:rPr>
              <a:t>above-the-line</a:t>
            </a:r>
            <a:r>
              <a:rPr lang="en-US" sz="1550" dirty="0">
                <a:latin typeface="Arial" panose="020B0604020202020204" pitchFamily="34" charset="0"/>
                <a:cs typeface="Arial" panose="020B0604020202020204" pitchFamily="34" charset="0"/>
              </a:rPr>
              <a:t>’ promotions. These can </a:t>
            </a:r>
            <a:r>
              <a:rPr lang="en-US" sz="1550" dirty="0" smtClean="0">
                <a:latin typeface="Arial" panose="020B0604020202020204" pitchFamily="34" charset="0"/>
                <a:cs typeface="Arial" panose="020B0604020202020204" pitchFamily="34" charset="0"/>
              </a:rPr>
              <a:t>and can take </a:t>
            </a:r>
            <a:r>
              <a:rPr lang="en-US" sz="1550" dirty="0">
                <a:latin typeface="Arial" panose="020B0604020202020204" pitchFamily="34" charset="0"/>
                <a:cs typeface="Arial" panose="020B0604020202020204" pitchFamily="34" charset="0"/>
              </a:rPr>
              <a:t>different forms, such as advertising on television, via the Internet, in newspapers and magazines and other forms of advertising media.</a:t>
            </a:r>
          </a:p>
          <a:p>
            <a:pPr marL="515938" indent="-222250">
              <a:buClr>
                <a:srgbClr val="00B050"/>
              </a:buClr>
              <a:buFont typeface="Arial" panose="020B0604020202020204" pitchFamily="34" charset="0"/>
              <a:buChar char="•"/>
            </a:pPr>
            <a:r>
              <a:rPr lang="en-US" sz="1550" b="1" i="1" dirty="0">
                <a:latin typeface="Arial" panose="020B0604020202020204" pitchFamily="34" charset="0"/>
                <a:cs typeface="Arial" panose="020B0604020202020204" pitchFamily="34" charset="0"/>
              </a:rPr>
              <a:t>Sales promotion</a:t>
            </a:r>
            <a:r>
              <a:rPr lang="en-US" sz="1550" dirty="0">
                <a:latin typeface="Arial" panose="020B0604020202020204" pitchFamily="34" charset="0"/>
                <a:cs typeface="Arial" panose="020B0604020202020204" pitchFamily="34" charset="0"/>
              </a:rPr>
              <a:t> </a:t>
            </a:r>
            <a:r>
              <a:rPr lang="en-US" sz="1550" dirty="0" smtClean="0">
                <a:latin typeface="Arial" panose="020B0604020202020204" pitchFamily="34" charset="0"/>
                <a:cs typeface="Arial" panose="020B0604020202020204" pitchFamily="34" charset="0"/>
              </a:rPr>
              <a:t>- this involves ‘</a:t>
            </a:r>
            <a:r>
              <a:rPr lang="en-US" sz="1550" b="1" dirty="0" smtClean="0">
                <a:solidFill>
                  <a:srgbClr val="FF0000"/>
                </a:solidFill>
                <a:latin typeface="Arial" panose="020B0604020202020204" pitchFamily="34" charset="0"/>
                <a:cs typeface="Arial" panose="020B0604020202020204" pitchFamily="34" charset="0"/>
              </a:rPr>
              <a:t>below-the-line</a:t>
            </a:r>
            <a:r>
              <a:rPr lang="en-US" sz="1550" dirty="0" smtClean="0">
                <a:latin typeface="Arial" panose="020B0604020202020204" pitchFamily="34" charset="0"/>
                <a:cs typeface="Arial" panose="020B0604020202020204" pitchFamily="34" charset="0"/>
              </a:rPr>
              <a:t>’ promotions. These are often used for short periods of time in order to reinforce the above-the-line promotions. Examples include giving money-off coupons, free gifts, or product placements in television programs or newly released films.</a:t>
            </a:r>
            <a:endParaRPr lang="en-US" sz="1550" b="1" i="1" dirty="0" smtClean="0">
              <a:latin typeface="Arial" panose="020B0604020202020204" pitchFamily="34" charset="0"/>
              <a:cs typeface="Arial" panose="020B0604020202020204" pitchFamily="34" charset="0"/>
            </a:endParaRPr>
          </a:p>
        </p:txBody>
      </p:sp>
      <p:pic>
        <p:nvPicPr>
          <p:cNvPr id="13314" name="Picture 2" descr="http://cdn.sheknows.com/articles/2011/05/james-bond-produc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7464" y="1158999"/>
            <a:ext cx="1460786" cy="1142397"/>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316" name="Picture 4" descr="http://www.fourtitude.com/gallery/generated/Corporate/Product%20Placement/Transporter%203/018__scaled_6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387625" y="2471884"/>
            <a:ext cx="1468851" cy="1029124"/>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318" name="Picture 6" descr="http://fatma-schewczyk-retailing.wikispaces.com/file/view/safeway.jpg/329013858/343x284/safewa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7464" y="3717032"/>
            <a:ext cx="1435784" cy="1500271"/>
          </a:xfrm>
          <a:prstGeom prst="rect">
            <a:avLst/>
          </a:prstGeom>
          <a:noFill/>
          <a:effectLst>
            <a:outerShdw blurRad="1524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397464" y="5445223"/>
            <a:ext cx="1433860" cy="1080121"/>
          </a:xfrm>
          <a:prstGeom prst="rect">
            <a:avLst/>
          </a:prstGeom>
          <a:noFill/>
          <a:effectLst>
            <a:outerShdw blurRad="152400" dist="38100" dir="2700000" sx="103000" sy="103000" algn="tl" rotWithShape="0">
              <a:prstClr val="black">
                <a:alpha val="40000"/>
              </a:prstClr>
            </a:outerShdw>
          </a:effectLst>
        </p:spPr>
      </p:pic>
      <p:sp>
        <p:nvSpPr>
          <p:cNvPr id="10"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3939721011"/>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052736"/>
            <a:ext cx="8568952" cy="1600438"/>
          </a:xfrm>
          <a:prstGeom prst="rect">
            <a:avLst/>
          </a:prstGeom>
        </p:spPr>
        <p:txBody>
          <a:bodyPr wrap="square">
            <a:spAutoFit/>
          </a:bodyPr>
          <a:lstStyle/>
          <a:p>
            <a:pPr>
              <a:buClr>
                <a:srgbClr val="00B050"/>
              </a:buClr>
            </a:pPr>
            <a:r>
              <a:rPr lang="en-US" sz="1960" b="1" dirty="0" smtClean="0">
                <a:latin typeface="Arial" panose="020B0604020202020204" pitchFamily="34" charset="0"/>
                <a:cs typeface="Arial" panose="020B0604020202020204" pitchFamily="34" charset="0"/>
              </a:rPr>
              <a:t>The Aims of Promotion</a:t>
            </a:r>
          </a:p>
          <a:p>
            <a:pPr marL="339725" indent="-339725">
              <a:buClr>
                <a:srgbClr val="00B050"/>
              </a:buClr>
              <a:buFont typeface="Wingdings 3" panose="05040102010807070707" pitchFamily="18" charset="2"/>
              <a:buChar char=""/>
            </a:pPr>
            <a:r>
              <a:rPr lang="en-US" sz="1960" dirty="0" smtClean="0">
                <a:latin typeface="Arial" panose="020B0604020202020204" pitchFamily="34" charset="0"/>
                <a:cs typeface="Arial" panose="020B0604020202020204" pitchFamily="34" charset="0"/>
              </a:rPr>
              <a:t>As you can see, promotion includes many activities that are undertaken by businesses. They all have one thing in common – their purpose, which is to raise awareness of the firm’s products and encourage consumers to make a purchase. The aims are summarized below.</a:t>
            </a:r>
            <a:endParaRPr lang="en-US" sz="1960" b="1" i="1" dirty="0" smtClean="0">
              <a:latin typeface="Arial" panose="020B0604020202020204" pitchFamily="34" charset="0"/>
              <a:cs typeface="Arial" panose="020B0604020202020204" pitchFamily="34" charset="0"/>
            </a:endParaRPr>
          </a:p>
        </p:txBody>
      </p:sp>
      <p:sp>
        <p:nvSpPr>
          <p:cNvPr id="9" name="TextBox 8"/>
          <p:cNvSpPr txBox="1"/>
          <p:nvPr/>
        </p:nvSpPr>
        <p:spPr>
          <a:xfrm>
            <a:off x="3217767" y="4749227"/>
            <a:ext cx="2794392" cy="369332"/>
          </a:xfrm>
          <a:prstGeom prst="rect">
            <a:avLst/>
          </a:prstGeom>
          <a:solidFill>
            <a:srgbClr val="FFD03B"/>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AIMS OF PROMOTION</a:t>
            </a:r>
            <a:endParaRPr lang="en-GB" dirty="0"/>
          </a:p>
        </p:txBody>
      </p:sp>
      <p:sp>
        <p:nvSpPr>
          <p:cNvPr id="10" name="TextBox 9"/>
          <p:cNvSpPr txBox="1"/>
          <p:nvPr/>
        </p:nvSpPr>
        <p:spPr>
          <a:xfrm>
            <a:off x="6282621" y="3030327"/>
            <a:ext cx="2376264" cy="1015663"/>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compete with competitors’ products</a:t>
            </a:r>
            <a:endParaRPr lang="en-GB" sz="2000" dirty="0"/>
          </a:p>
        </p:txBody>
      </p:sp>
      <p:sp>
        <p:nvSpPr>
          <p:cNvPr id="11" name="TextBox 10"/>
          <p:cNvSpPr txBox="1"/>
          <p:nvPr/>
        </p:nvSpPr>
        <p:spPr>
          <a:xfrm>
            <a:off x="467544" y="3027280"/>
            <a:ext cx="2479762" cy="1323439"/>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inform people about particular issues, often used by government</a:t>
            </a:r>
            <a:endParaRPr lang="en-GB" sz="2000" dirty="0"/>
          </a:p>
        </p:txBody>
      </p:sp>
      <p:sp>
        <p:nvSpPr>
          <p:cNvPr id="12" name="TextBox 11"/>
          <p:cNvSpPr txBox="1"/>
          <p:nvPr/>
        </p:nvSpPr>
        <p:spPr>
          <a:xfrm>
            <a:off x="3312945" y="3030328"/>
            <a:ext cx="2604037" cy="1015663"/>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introduce new products onto the market</a:t>
            </a:r>
            <a:endParaRPr lang="en-GB" sz="2000" dirty="0"/>
          </a:p>
        </p:txBody>
      </p:sp>
      <p:cxnSp>
        <p:nvCxnSpPr>
          <p:cNvPr id="13" name="Straight Arrow Connector 12"/>
          <p:cNvCxnSpPr>
            <a:stCxn id="9" idx="0"/>
            <a:endCxn id="12" idx="2"/>
          </p:cNvCxnSpPr>
          <p:nvPr/>
        </p:nvCxnSpPr>
        <p:spPr>
          <a:xfrm flipV="1">
            <a:off x="4614963" y="4045991"/>
            <a:ext cx="1" cy="703236"/>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a:endCxn id="10" idx="2"/>
          </p:cNvCxnSpPr>
          <p:nvPr/>
        </p:nvCxnSpPr>
        <p:spPr>
          <a:xfrm flipV="1">
            <a:off x="6012159" y="4045990"/>
            <a:ext cx="1458594" cy="887903"/>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7545" y="5821795"/>
            <a:ext cx="2479762" cy="646331"/>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b="1" dirty="0" smtClean="0"/>
              <a:t>To create a brand image</a:t>
            </a:r>
            <a:endParaRPr lang="en-GB" dirty="0"/>
          </a:p>
        </p:txBody>
      </p:sp>
      <p:sp>
        <p:nvSpPr>
          <p:cNvPr id="16" name="TextBox 15"/>
          <p:cNvSpPr txBox="1"/>
          <p:nvPr/>
        </p:nvSpPr>
        <p:spPr>
          <a:xfrm>
            <a:off x="6282621" y="5817458"/>
            <a:ext cx="2376264" cy="707886"/>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improve the company image</a:t>
            </a:r>
            <a:endParaRPr lang="en-GB" sz="2000" dirty="0"/>
          </a:p>
        </p:txBody>
      </p:sp>
      <p:cxnSp>
        <p:nvCxnSpPr>
          <p:cNvPr id="17" name="Straight Arrow Connector 16"/>
          <p:cNvCxnSpPr>
            <a:stCxn id="9" idx="3"/>
            <a:endCxn id="16" idx="0"/>
          </p:cNvCxnSpPr>
          <p:nvPr/>
        </p:nvCxnSpPr>
        <p:spPr>
          <a:xfrm>
            <a:off x="6012159" y="4933893"/>
            <a:ext cx="1458594" cy="883565"/>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389502" y="5817458"/>
            <a:ext cx="2450921" cy="400110"/>
          </a:xfrm>
          <a:prstGeom prst="rect">
            <a:avLst/>
          </a:prstGeom>
          <a:solidFill>
            <a:schemeClr val="tx2">
              <a:lumMod val="20000"/>
              <a:lumOff val="80000"/>
            </a:schemeClr>
          </a:solidFill>
          <a:ln w="38100">
            <a:solidFill>
              <a:srgbClr val="002060"/>
            </a:solidFill>
          </a:ln>
          <a:effectLst>
            <a:outerShdw blurRad="152400" dist="38100" dir="2700000" sx="102000" sy="102000" algn="tl" rotWithShape="0">
              <a:prstClr val="black">
                <a:alpha val="40000"/>
              </a:prstClr>
            </a:outerShdw>
          </a:effectLst>
        </p:spPr>
        <p:txBody>
          <a:bodyPr wrap="square" lIns="45720" rIns="45720" rtlCol="0">
            <a:spAutoFit/>
          </a:bodyPr>
          <a:lstStyle/>
          <a:p>
            <a:pPr algn="ctr"/>
            <a:r>
              <a:rPr lang="en-US" sz="2000" b="1" dirty="0" smtClean="0"/>
              <a:t>To increase sales</a:t>
            </a:r>
            <a:endParaRPr lang="en-GB" sz="2000" dirty="0"/>
          </a:p>
        </p:txBody>
      </p:sp>
      <p:cxnSp>
        <p:nvCxnSpPr>
          <p:cNvPr id="24" name="Straight Arrow Connector 23"/>
          <p:cNvCxnSpPr>
            <a:stCxn id="9" idx="2"/>
            <a:endCxn id="18" idx="0"/>
          </p:cNvCxnSpPr>
          <p:nvPr/>
        </p:nvCxnSpPr>
        <p:spPr>
          <a:xfrm>
            <a:off x="4614963" y="5118559"/>
            <a:ext cx="0" cy="698899"/>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9" idx="1"/>
            <a:endCxn id="15" idx="0"/>
          </p:cNvCxnSpPr>
          <p:nvPr/>
        </p:nvCxnSpPr>
        <p:spPr>
          <a:xfrm flipH="1">
            <a:off x="1707426" y="4933893"/>
            <a:ext cx="1510341" cy="887902"/>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9" idx="1"/>
            <a:endCxn id="11" idx="2"/>
          </p:cNvCxnSpPr>
          <p:nvPr/>
        </p:nvCxnSpPr>
        <p:spPr>
          <a:xfrm flipH="1" flipV="1">
            <a:off x="1707425" y="4350719"/>
            <a:ext cx="1510342" cy="583174"/>
          </a:xfrm>
          <a:prstGeom prst="straightConnector1">
            <a:avLst/>
          </a:prstGeom>
          <a:ln w="57150">
            <a:solidFill>
              <a:srgbClr val="FF0000"/>
            </a:solidFill>
            <a:tailEnd type="triangle"/>
          </a:ln>
          <a:effectLst>
            <a:outerShdw blurRad="152400" dist="381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2271492208"/>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107355082"/>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4P’s you learnt at GCSE and how they affect the USP of the product.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is the current USP of your school.</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is your Business teacher’s current USP.</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Can a product that is failing, recover.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Count the number of designer labels you have on you right now and are you influenced by advertising.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370701"/>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sz="1600" b="1" dirty="0"/>
              <a:t>Corporate image </a:t>
            </a:r>
            <a:r>
              <a:rPr lang="en-US" sz="1600" dirty="0"/>
              <a:t>– How does the customer see your company, and does this influence their buying power</a:t>
            </a:r>
            <a:r>
              <a:rPr lang="en-US" sz="1600" dirty="0" smtClean="0"/>
              <a:t>. Image can affect sales, not by much but it can impact. The bigger the company, the bigger the impact. For example, Unilever has one of the worst reputations in terms of </a:t>
            </a:r>
            <a:r>
              <a:rPr lang="en-US" sz="1600" dirty="0" err="1" smtClean="0"/>
              <a:t>ethiscore</a:t>
            </a:r>
            <a:r>
              <a:rPr lang="en-US" sz="1600" dirty="0" smtClean="0"/>
              <a:t> (ethical responsibility) but we all but their goods because they own so many other companies. Whereas John Lewis has one of the better scores.</a:t>
            </a:r>
          </a:p>
          <a:p>
            <a:pPr marL="360363" lvl="1" indent="-342900">
              <a:spcAft>
                <a:spcPts val="600"/>
              </a:spcAft>
              <a:buClr>
                <a:srgbClr val="00B050"/>
              </a:buClr>
              <a:buFont typeface="Wingdings 3" panose="05040102010807070707" pitchFamily="18" charset="2"/>
              <a:buChar char=""/>
            </a:pPr>
            <a:endParaRPr lang="en-US" sz="1600" dirty="0"/>
          </a:p>
          <a:p>
            <a:pPr marL="360363" lvl="1" indent="-342900">
              <a:spcAft>
                <a:spcPts val="600"/>
              </a:spcAft>
              <a:buClr>
                <a:srgbClr val="00B050"/>
              </a:buClr>
              <a:buFont typeface="Wingdings 3" panose="05040102010807070707" pitchFamily="18" charset="2"/>
              <a:buChar char=""/>
            </a:pPr>
            <a:endParaRPr lang="en-US" sz="1600" dirty="0" smtClean="0"/>
          </a:p>
          <a:p>
            <a:pPr marL="360363" lvl="1" indent="-342900">
              <a:spcAft>
                <a:spcPts val="600"/>
              </a:spcAft>
              <a:buClr>
                <a:srgbClr val="00B050"/>
              </a:buClr>
              <a:buFont typeface="Wingdings 3" panose="05040102010807070707" pitchFamily="18" charset="2"/>
              <a:buChar char=""/>
            </a:pPr>
            <a:endParaRPr lang="en-US" sz="1600" dirty="0"/>
          </a:p>
          <a:p>
            <a:pPr marL="360363" lvl="1" indent="-342900">
              <a:spcAft>
                <a:spcPts val="600"/>
              </a:spcAft>
              <a:buClr>
                <a:srgbClr val="00B050"/>
              </a:buClr>
              <a:buFont typeface="Wingdings 3" panose="05040102010807070707" pitchFamily="18" charset="2"/>
              <a:buChar char=""/>
            </a:pPr>
            <a:endParaRPr lang="en-US" sz="1600" dirty="0" smtClean="0"/>
          </a:p>
          <a:p>
            <a:pPr marL="360363" lvl="1" indent="-342900">
              <a:spcAft>
                <a:spcPts val="600"/>
              </a:spcAft>
              <a:buClr>
                <a:srgbClr val="00B050"/>
              </a:buClr>
              <a:buFont typeface="Wingdings 3" panose="05040102010807070707" pitchFamily="18" charset="2"/>
              <a:buChar char=""/>
            </a:pPr>
            <a:endParaRPr lang="en-US" sz="1600" dirty="0"/>
          </a:p>
          <a:p>
            <a:pPr marL="360363" lvl="1" indent="-342900">
              <a:spcAft>
                <a:spcPts val="600"/>
              </a:spcAft>
              <a:buClr>
                <a:srgbClr val="00B050"/>
              </a:buClr>
              <a:buFont typeface="Wingdings 3" panose="05040102010807070707" pitchFamily="18" charset="2"/>
              <a:buChar char=""/>
            </a:pPr>
            <a:endParaRPr lang="en-US" sz="1600" dirty="0" smtClean="0"/>
          </a:p>
          <a:p>
            <a:pPr marL="360363" lvl="1" indent="-342900">
              <a:spcAft>
                <a:spcPts val="600"/>
              </a:spcAft>
              <a:buClr>
                <a:srgbClr val="00B050"/>
              </a:buClr>
              <a:buFont typeface="Wingdings 3" panose="05040102010807070707" pitchFamily="18" charset="2"/>
              <a:buChar char=""/>
            </a:pPr>
            <a:endParaRPr lang="en-US" sz="1600" dirty="0"/>
          </a:p>
          <a:p>
            <a:pPr marL="360363" lvl="1" indent="-342900">
              <a:spcAft>
                <a:spcPts val="600"/>
              </a:spcAft>
              <a:buClr>
                <a:srgbClr val="00B050"/>
              </a:buClr>
              <a:buFont typeface="Wingdings 3" panose="05040102010807070707" pitchFamily="18" charset="2"/>
              <a:buChar char=""/>
            </a:pPr>
            <a:r>
              <a:rPr lang="en-US" sz="1600" dirty="0" smtClean="0"/>
              <a:t>This score is based on:</a:t>
            </a:r>
          </a:p>
          <a:p>
            <a:pPr marL="720725" lvl="1" indent="-342900">
              <a:spcAft>
                <a:spcPts val="600"/>
              </a:spcAft>
              <a:buClr>
                <a:srgbClr val="00B050"/>
              </a:buClr>
              <a:buFont typeface="Arial" panose="020B0604020202020204" pitchFamily="34" charset="0"/>
              <a:buChar char="•"/>
            </a:pPr>
            <a:r>
              <a:rPr lang="en-US" sz="1600" b="1" dirty="0" smtClean="0"/>
              <a:t>Corporate influence </a:t>
            </a:r>
            <a:r>
              <a:rPr lang="en-US" sz="1600" dirty="0" smtClean="0"/>
              <a:t>– how they treat other companies</a:t>
            </a:r>
          </a:p>
          <a:p>
            <a:pPr marL="720725" lvl="1" indent="-342900">
              <a:spcAft>
                <a:spcPts val="600"/>
              </a:spcAft>
              <a:buClr>
                <a:srgbClr val="00B050"/>
              </a:buClr>
              <a:buFont typeface="Arial" panose="020B0604020202020204" pitchFamily="34" charset="0"/>
              <a:buChar char="•"/>
            </a:pPr>
            <a:r>
              <a:rPr lang="en-US" sz="1600" b="1" dirty="0" smtClean="0"/>
              <a:t>Working conditions </a:t>
            </a:r>
            <a:r>
              <a:rPr lang="en-US" sz="1600" dirty="0" smtClean="0"/>
              <a:t>– Pay, hours, treatment, hiring</a:t>
            </a:r>
          </a:p>
          <a:p>
            <a:pPr marL="720725" lvl="1" indent="-342900">
              <a:spcAft>
                <a:spcPts val="600"/>
              </a:spcAft>
              <a:buClr>
                <a:srgbClr val="00B050"/>
              </a:buClr>
              <a:buFont typeface="Arial" panose="020B0604020202020204" pitchFamily="34" charset="0"/>
              <a:buChar char="•"/>
            </a:pPr>
            <a:r>
              <a:rPr lang="en-US" sz="1600" b="1" dirty="0" smtClean="0"/>
              <a:t>Incidents</a:t>
            </a:r>
            <a:r>
              <a:rPr lang="en-US" sz="1600" dirty="0" smtClean="0"/>
              <a:t> – Look at Bhopal, Valdez, Deep Sea Horizon.</a:t>
            </a:r>
          </a:p>
        </p:txBody>
      </p:sp>
      <p:sp>
        <p:nvSpPr>
          <p:cNvPr id="14"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pic>
        <p:nvPicPr>
          <p:cNvPr id="2" name="Picture 1">
            <a:hlinkClick r:id="rId5"/>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51520" y="2924944"/>
            <a:ext cx="3385224" cy="2131437"/>
          </a:xfrm>
          <a:prstGeom prst="rect">
            <a:avLst/>
          </a:prstGeom>
        </p:spPr>
      </p:pic>
      <p:pic>
        <p:nvPicPr>
          <p:cNvPr id="3" name="Picture 2">
            <a:hlinkClick r:id="rId7"/>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779912" y="2924944"/>
            <a:ext cx="3312368" cy="2131437"/>
          </a:xfrm>
          <a:prstGeom prst="rect">
            <a:avLst/>
          </a:prstGeom>
        </p:spPr>
      </p:pic>
    </p:spTree>
    <p:extLst>
      <p:ext uri="{BB962C8B-B14F-4D97-AF65-F5344CB8AC3E}">
        <p14:creationId xmlns:p14="http://schemas.microsoft.com/office/powerpoint/2010/main" val="208329595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107355082"/>
              </p:ext>
            </p:extLst>
          </p:nvPr>
        </p:nvGraphicFramePr>
        <p:xfrm>
          <a:off x="7164288" y="1052736"/>
          <a:ext cx="1656184" cy="5572120"/>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4P’s you learnt at GCSE and how they affect the USP of the product.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is the current USP of your school.</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is your Business teacher’s current USP.</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Can a product that is failing, recover.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Count the number of designer labels you have on you right now and are you influenced by advertising.</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4185761"/>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sz="1600" b="1" dirty="0"/>
              <a:t>Corporate image </a:t>
            </a:r>
            <a:r>
              <a:rPr lang="en-US" sz="1600" dirty="0" smtClean="0"/>
              <a:t>– For </a:t>
            </a:r>
            <a:r>
              <a:rPr lang="en-US" sz="1600" dirty="0"/>
              <a:t>example, the business climate in the United States has become one of environmental complexity and change. This has forced many business enterprises to significantly alter their strategies to better compete and </a:t>
            </a:r>
            <a:r>
              <a:rPr lang="en-US" sz="1600" dirty="0" smtClean="0"/>
              <a:t>survive.</a:t>
            </a:r>
          </a:p>
          <a:p>
            <a:pPr marL="360363" lvl="1" indent="-342900">
              <a:spcAft>
                <a:spcPts val="600"/>
              </a:spcAft>
              <a:buClr>
                <a:srgbClr val="00B050"/>
              </a:buClr>
              <a:buFont typeface="Wingdings 3" panose="05040102010807070707" pitchFamily="18" charset="2"/>
              <a:buChar char=""/>
            </a:pPr>
            <a:r>
              <a:rPr lang="en-US" sz="1600" dirty="0" smtClean="0"/>
              <a:t>The </a:t>
            </a:r>
            <a:r>
              <a:rPr lang="en-US" sz="1600" dirty="0"/>
              <a:t>acceleration of product life cycles is another </a:t>
            </a:r>
            <a:r>
              <a:rPr lang="en-US" sz="1600" dirty="0" smtClean="0"/>
              <a:t>factor </a:t>
            </a:r>
            <a:r>
              <a:rPr lang="en-US" sz="1600" dirty="0"/>
              <a:t>of the turbulent business environment. </a:t>
            </a:r>
            <a:r>
              <a:rPr lang="en-US" sz="1600" dirty="0" smtClean="0"/>
              <a:t>Globalization </a:t>
            </a:r>
            <a:r>
              <a:rPr lang="en-US" sz="1600" dirty="0"/>
              <a:t>has been still another catalyst in the rise of corporate image programs, as companies have sought ways to spread their reputations to distant markets. </a:t>
            </a:r>
          </a:p>
          <a:p>
            <a:pPr marL="360363" lvl="1" indent="-342900">
              <a:spcAft>
                <a:spcPts val="600"/>
              </a:spcAft>
              <a:buClr>
                <a:srgbClr val="00B050"/>
              </a:buClr>
              <a:buFont typeface="Wingdings 3" panose="05040102010807070707" pitchFamily="18" charset="2"/>
              <a:buChar char=""/>
            </a:pPr>
            <a:r>
              <a:rPr lang="en-US" sz="1600" dirty="0"/>
              <a:t>A final factor </a:t>
            </a:r>
            <a:r>
              <a:rPr lang="en-US" sz="1600" dirty="0" smtClean="0"/>
              <a:t>is </a:t>
            </a:r>
            <a:r>
              <a:rPr lang="en-US" sz="1600" dirty="0"/>
              <a:t>society's growing expectation that corporations be socially responsible. Many of today's consumers consider the environmental and social image of firms in making their purchasing decisions. Some companies have recognized this reality and reaped tremendous benefits by conducting themselves in a socially and environmentally responsible manner. Some of these companies act out of genuine altruism, while others act out of a simple recognition of the business benefits of such </a:t>
            </a:r>
            <a:r>
              <a:rPr lang="en-US" sz="1600" dirty="0" smtClean="0"/>
              <a:t>behaviour.</a:t>
            </a:r>
          </a:p>
        </p:txBody>
      </p:sp>
      <p:sp>
        <p:nvSpPr>
          <p:cNvPr id="14"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pic>
        <p:nvPicPr>
          <p:cNvPr id="2" name="Picture 1">
            <a:hlinkClick r:id="rId5"/>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220180" y="5238497"/>
            <a:ext cx="2272547" cy="1430863"/>
          </a:xfrm>
          <a:prstGeom prst="rect">
            <a:avLst/>
          </a:prstGeom>
        </p:spPr>
      </p:pic>
      <p:pic>
        <p:nvPicPr>
          <p:cNvPr id="3" name="Picture 2">
            <a:hlinkClick r:id="rId7"/>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24626" y="5238497"/>
            <a:ext cx="2223638" cy="1430863"/>
          </a:xfrm>
          <a:prstGeom prst="rect">
            <a:avLst/>
          </a:prstGeom>
        </p:spPr>
      </p:pic>
    </p:spTree>
    <p:extLst>
      <p:ext uri="{BB962C8B-B14F-4D97-AF65-F5344CB8AC3E}">
        <p14:creationId xmlns:p14="http://schemas.microsoft.com/office/powerpoint/2010/main" val="256382530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816977"/>
          </a:xfrm>
          <a:prstGeom prst="rect">
            <a:avLst/>
          </a:prstGeom>
        </p:spPr>
        <p:txBody>
          <a:bodyPr wrap="square">
            <a:spAutoFit/>
          </a:bodyPr>
          <a:lstStyle/>
          <a:p>
            <a:pPr marL="17463" lvl="1">
              <a:spcAft>
                <a:spcPts val="600"/>
              </a:spcAft>
              <a:buClr>
                <a:srgbClr val="00B050"/>
              </a:buClr>
            </a:pPr>
            <a:r>
              <a:rPr lang="en-US" sz="1580" b="1" dirty="0" smtClean="0"/>
              <a:t>Solutions</a:t>
            </a:r>
          </a:p>
          <a:p>
            <a:pPr marL="360363" lvl="1" indent="-342900">
              <a:spcAft>
                <a:spcPts val="600"/>
              </a:spcAft>
              <a:buClr>
                <a:srgbClr val="00B050"/>
              </a:buClr>
              <a:buFont typeface="Wingdings 3" panose="05040102010807070707" pitchFamily="18" charset="2"/>
              <a:buChar char=""/>
            </a:pPr>
            <a:r>
              <a:rPr lang="en-US" sz="1580" b="1" dirty="0" smtClean="0"/>
              <a:t>Corporate identity - </a:t>
            </a:r>
            <a:r>
              <a:rPr lang="en-US" sz="1580" dirty="0" smtClean="0"/>
              <a:t>the </a:t>
            </a:r>
            <a:r>
              <a:rPr lang="en-US" sz="1580" dirty="0"/>
              <a:t>reality and uniqueness of the </a:t>
            </a:r>
            <a:r>
              <a:rPr lang="en-US" sz="1580" dirty="0" smtClean="0"/>
              <a:t>business can be </a:t>
            </a:r>
            <a:r>
              <a:rPr lang="en-US" sz="1580" dirty="0"/>
              <a:t>broken down into four component parts: corporate strategy, corporate culture, </a:t>
            </a:r>
            <a:r>
              <a:rPr lang="en-US" sz="1580" dirty="0" smtClean="0"/>
              <a:t>business design</a:t>
            </a:r>
            <a:r>
              <a:rPr lang="en-US" sz="1580" dirty="0"/>
              <a:t>, and operations. Strategy is the overall plan that determines the company's product/market </a:t>
            </a:r>
            <a:r>
              <a:rPr lang="en-US" sz="1580" dirty="0" smtClean="0"/>
              <a:t>scope. </a:t>
            </a:r>
            <a:r>
              <a:rPr lang="en-US" sz="1580" dirty="0"/>
              <a:t>Corporate culture is the shared values and beliefs that the </a:t>
            </a:r>
            <a:r>
              <a:rPr lang="en-US" sz="1580" dirty="0" smtClean="0"/>
              <a:t>business’s </a:t>
            </a:r>
            <a:r>
              <a:rPr lang="en-US" sz="1580" dirty="0"/>
              <a:t>members hold in common as they relate to each other, their jobs, and the </a:t>
            </a:r>
            <a:r>
              <a:rPr lang="en-US" sz="1580" dirty="0" smtClean="0"/>
              <a:t>company. </a:t>
            </a:r>
            <a:r>
              <a:rPr lang="en-US" sz="1580" dirty="0"/>
              <a:t>It defines what the firm's personnel believe is important and unimportant, and </a:t>
            </a:r>
            <a:r>
              <a:rPr lang="en-US" sz="1580" dirty="0" smtClean="0"/>
              <a:t>why </a:t>
            </a:r>
            <a:r>
              <a:rPr lang="en-US" sz="1580" dirty="0"/>
              <a:t>the </a:t>
            </a:r>
            <a:r>
              <a:rPr lang="en-US" sz="1580" dirty="0" smtClean="0"/>
              <a:t>organization </a:t>
            </a:r>
            <a:r>
              <a:rPr lang="en-US" sz="1580" dirty="0"/>
              <a:t>behaves the way it does.</a:t>
            </a:r>
          </a:p>
          <a:p>
            <a:pPr marL="360363" lvl="1" indent="-342900">
              <a:spcAft>
                <a:spcPts val="600"/>
              </a:spcAft>
              <a:buClr>
                <a:srgbClr val="00B050"/>
              </a:buClr>
              <a:buFont typeface="Wingdings 3" panose="05040102010807070707" pitchFamily="18" charset="2"/>
              <a:buChar char=""/>
            </a:pPr>
            <a:r>
              <a:rPr lang="en-US" sz="1580" b="1" dirty="0" smtClean="0"/>
              <a:t>Corporate </a:t>
            </a:r>
            <a:r>
              <a:rPr lang="en-US" sz="1580" b="1" dirty="0"/>
              <a:t>image </a:t>
            </a:r>
            <a:r>
              <a:rPr lang="en-US" sz="1580" dirty="0" smtClean="0"/>
              <a:t>- </a:t>
            </a:r>
            <a:r>
              <a:rPr lang="en-US" sz="1580" dirty="0"/>
              <a:t>the reputation of the firm with the various audiences that are important to it. These groups that have a stake in the company are known as stakeholders. </a:t>
            </a:r>
            <a:r>
              <a:rPr lang="en-US" sz="1580" dirty="0" smtClean="0"/>
              <a:t>Its </a:t>
            </a:r>
            <a:r>
              <a:rPr lang="en-US" sz="1580" dirty="0"/>
              <a:t>image in the eyes of its stakeholders is important to the company. The principal stakeholders </a:t>
            </a:r>
            <a:r>
              <a:rPr lang="en-US" sz="1580" dirty="0" smtClean="0"/>
              <a:t>are</a:t>
            </a:r>
            <a:r>
              <a:rPr lang="en-US" sz="1580" dirty="0"/>
              <a:t>: customers, distributors and retailers, financial institutions and analysts, shareholders, </a:t>
            </a:r>
            <a:r>
              <a:rPr lang="en-US" sz="1580" dirty="0" smtClean="0"/>
              <a:t>social </a:t>
            </a:r>
            <a:r>
              <a:rPr lang="en-US" sz="1580" dirty="0"/>
              <a:t>action </a:t>
            </a:r>
            <a:r>
              <a:rPr lang="en-US" sz="1580" dirty="0" smtClean="0"/>
              <a:t>firms, </a:t>
            </a:r>
            <a:r>
              <a:rPr lang="en-US" sz="1580" dirty="0"/>
              <a:t>the general public, and employees.</a:t>
            </a:r>
          </a:p>
          <a:p>
            <a:pPr marL="360363" lvl="1" indent="-342900">
              <a:spcAft>
                <a:spcPts val="600"/>
              </a:spcAft>
              <a:buClr>
                <a:srgbClr val="00B050"/>
              </a:buClr>
              <a:buFont typeface="Wingdings 3" panose="05040102010807070707" pitchFamily="18" charset="2"/>
              <a:buChar char=""/>
            </a:pPr>
            <a:r>
              <a:rPr lang="en-US" sz="1580" b="1" dirty="0" smtClean="0"/>
              <a:t>Corporate </a:t>
            </a:r>
            <a:r>
              <a:rPr lang="en-US" sz="1580" b="1" dirty="0"/>
              <a:t>communication </a:t>
            </a:r>
            <a:r>
              <a:rPr lang="en-US" sz="1580" b="1" dirty="0" smtClean="0"/>
              <a:t> </a:t>
            </a:r>
            <a:r>
              <a:rPr lang="en-US" sz="1580" dirty="0" smtClean="0"/>
              <a:t>- provides </a:t>
            </a:r>
            <a:r>
              <a:rPr lang="en-US" sz="1580" dirty="0"/>
              <a:t>the link between corporate identity and corporate image. It should be defined </a:t>
            </a:r>
            <a:r>
              <a:rPr lang="en-US" sz="1580" dirty="0" smtClean="0"/>
              <a:t>because </a:t>
            </a:r>
            <a:r>
              <a:rPr lang="en-US" sz="1580" dirty="0"/>
              <a:t>companies communicate identities in many different ways. Communication can include almost anything the company does, from the way telephones are answered to the involvement of company employees in community </a:t>
            </a:r>
            <a:r>
              <a:rPr lang="en-US" sz="1580" dirty="0" smtClean="0"/>
              <a:t>affairs, </a:t>
            </a:r>
            <a:r>
              <a:rPr lang="en-US" sz="1580" dirty="0"/>
              <a:t>company and product names and logos, formal statements (mission statements, credos, codes of ethics, annual reports, advertising copy, and company slogans), and behavior during important events</a:t>
            </a:r>
            <a:r>
              <a:rPr lang="en-US" sz="1580" dirty="0" smtClean="0"/>
              <a:t>.</a:t>
            </a:r>
          </a:p>
          <a:p>
            <a:pPr marL="360363" lvl="1" indent="-342900">
              <a:spcAft>
                <a:spcPts val="600"/>
              </a:spcAft>
              <a:buClr>
                <a:srgbClr val="00B050"/>
              </a:buClr>
              <a:buFont typeface="Wingdings 3" panose="05040102010807070707" pitchFamily="18" charset="2"/>
              <a:buChar char=""/>
            </a:pPr>
            <a:r>
              <a:rPr lang="en-US" sz="1580" b="1" dirty="0" smtClean="0">
                <a:solidFill>
                  <a:srgbClr val="FF0000"/>
                </a:solidFill>
              </a:rPr>
              <a:t>Task 4.12 </a:t>
            </a:r>
            <a:r>
              <a:rPr lang="en-US" sz="1580" dirty="0" smtClean="0">
                <a:solidFill>
                  <a:srgbClr val="FF0000"/>
                </a:solidFill>
              </a:rPr>
              <a:t>– Using the Enderoth Scenario, create a proposal on what the school could do to improve its image using the headings identity, Image and Communication.</a:t>
            </a:r>
            <a:endParaRPr lang="en-US" sz="158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000" dirty="0" smtClean="0"/>
              <a:t>4.3 - Considerations </a:t>
            </a:r>
            <a:r>
              <a:rPr lang="en-US" sz="3000" dirty="0"/>
              <a:t>when </a:t>
            </a:r>
            <a:r>
              <a:rPr lang="en-US" sz="3000" dirty="0" smtClean="0"/>
              <a:t>Making Marketing Decisions</a:t>
            </a:r>
            <a:endParaRPr lang="en-US" sz="3000" dirty="0"/>
          </a:p>
        </p:txBody>
      </p:sp>
    </p:spTree>
    <p:extLst>
      <p:ext uri="{BB962C8B-B14F-4D97-AF65-F5344CB8AC3E}">
        <p14:creationId xmlns:p14="http://schemas.microsoft.com/office/powerpoint/2010/main" val="318304573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647700"/>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sz="1730" dirty="0" smtClean="0"/>
              <a:t>Knowing the </a:t>
            </a:r>
            <a:r>
              <a:rPr lang="en-US" sz="1730" dirty="0"/>
              <a:t>constraints on </a:t>
            </a:r>
            <a:r>
              <a:rPr lang="en-US" sz="1730" dirty="0" smtClean="0"/>
              <a:t>marketing, these can </a:t>
            </a:r>
            <a:r>
              <a:rPr lang="en-US" sz="1730" dirty="0"/>
              <a:t>impact </a:t>
            </a:r>
            <a:r>
              <a:rPr lang="en-US" sz="1730" dirty="0" smtClean="0"/>
              <a:t>business decisions in different ways.</a:t>
            </a:r>
            <a:endParaRPr lang="en-US" sz="1730" dirty="0"/>
          </a:p>
          <a:p>
            <a:pPr marL="631825" lvl="1" indent="-254000">
              <a:spcAft>
                <a:spcPts val="600"/>
              </a:spcAft>
              <a:buClr>
                <a:srgbClr val="00B050"/>
              </a:buClr>
              <a:buFont typeface="Wingdings" panose="05000000000000000000" pitchFamily="2" charset="2"/>
              <a:buChar char="§"/>
            </a:pPr>
            <a:r>
              <a:rPr lang="en-US" sz="1730" b="1" dirty="0" smtClean="0"/>
              <a:t>Legal</a:t>
            </a:r>
            <a:r>
              <a:rPr lang="en-US" sz="1730" dirty="0" smtClean="0"/>
              <a:t> – There are things that can be done and cannot be done, copyright, use of images, shock tactics, libel etc. that set restraints on what a company can do and say in their marketing materials. In the UK there is the Advertising Standards Authority who checks the legal implication of all marketing materials. Failure to comply to the legal restrictions can lead to a fine, prosecution and the withdrawal of marketing.</a:t>
            </a:r>
            <a:endParaRPr lang="en-US" sz="1730" dirty="0"/>
          </a:p>
          <a:p>
            <a:pPr marL="631825" lvl="1" indent="-254000">
              <a:spcAft>
                <a:spcPts val="600"/>
              </a:spcAft>
              <a:buClr>
                <a:srgbClr val="00B050"/>
              </a:buClr>
              <a:buFont typeface="Wingdings" panose="05000000000000000000" pitchFamily="2" charset="2"/>
              <a:buChar char="§"/>
            </a:pPr>
            <a:r>
              <a:rPr lang="en-US" sz="1730" b="1" dirty="0" smtClean="0"/>
              <a:t>Ethical</a:t>
            </a:r>
            <a:r>
              <a:rPr lang="en-US" sz="1730" dirty="0" smtClean="0"/>
              <a:t> – </a:t>
            </a:r>
            <a:r>
              <a:rPr lang="en-IE" sz="1730" dirty="0" smtClean="0"/>
              <a:t>The ethics </a:t>
            </a:r>
            <a:r>
              <a:rPr lang="en-IE" sz="1730" dirty="0"/>
              <a:t>o</a:t>
            </a:r>
            <a:r>
              <a:rPr lang="en-IE" sz="1730" dirty="0" smtClean="0"/>
              <a:t>f advertising is a complex one with each company having their own ‘line on the sand’ of hat they can and cannot do. </a:t>
            </a:r>
            <a:r>
              <a:rPr lang="en-IE" sz="1730" dirty="0" err="1" smtClean="0"/>
              <a:t>E,g</a:t>
            </a:r>
            <a:r>
              <a:rPr lang="en-IE" sz="1730" dirty="0" smtClean="0"/>
              <a:t>., if cigarette companies had their way they would be advertising at the side of the road, near schools, on TV. Ethically and legally they are restrained from doing so.</a:t>
            </a:r>
            <a:endParaRPr lang="en-US" sz="1730" dirty="0"/>
          </a:p>
          <a:p>
            <a:pPr marL="631825" lvl="1" indent="-254000">
              <a:spcAft>
                <a:spcPts val="600"/>
              </a:spcAft>
              <a:buClr>
                <a:srgbClr val="00B050"/>
              </a:buClr>
              <a:buFont typeface="Wingdings" panose="05000000000000000000" pitchFamily="2" charset="2"/>
              <a:buChar char="§"/>
            </a:pPr>
            <a:r>
              <a:rPr lang="en-US" sz="1730" b="1" dirty="0" smtClean="0"/>
              <a:t>Social</a:t>
            </a:r>
            <a:r>
              <a:rPr lang="en-US" sz="1730" dirty="0" smtClean="0"/>
              <a:t> – Being swayed by the general public is something that happens through spending power but socially companies are influenced by trends, campaigns, customer awareness and community demands. Many bog companies sponsor social events to improve their brand image.</a:t>
            </a:r>
            <a:endParaRPr lang="en-US" sz="173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4.4 - Constraints </a:t>
            </a:r>
            <a:r>
              <a:rPr lang="en-US" sz="2800" dirty="0"/>
              <a:t>on </a:t>
            </a:r>
            <a:r>
              <a:rPr lang="en-US" sz="2800" dirty="0" smtClean="0"/>
              <a:t>Marketing Impact Business Decisions</a:t>
            </a:r>
            <a:endParaRPr lang="en-US" sz="2800" dirty="0"/>
          </a:p>
        </p:txBody>
      </p:sp>
      <p:pic>
        <p:nvPicPr>
          <p:cNvPr id="5122" name="Picture 2" descr="Image result for benetton shock ad">
            <a:hlinkClick r:id="rId3"/>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159442" y="1052736"/>
            <a:ext cx="1675502" cy="80076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ka cat ad">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59442" y="2060849"/>
            <a:ext cx="1663760" cy="12478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cdn2.holytaco.com/wp-content/uploads/carlsberg_probably_best_beer_world.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59441" y="3501008"/>
            <a:ext cx="1638467" cy="881131"/>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sexist washing machine adver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59441" y="4494109"/>
            <a:ext cx="1638467" cy="1015509"/>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Image result for banned advert"/>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7159441" y="5633918"/>
            <a:ext cx="1635550" cy="958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825432"/>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863144"/>
          </a:xfrm>
          <a:prstGeom prst="rect">
            <a:avLst/>
          </a:prstGeom>
        </p:spPr>
        <p:txBody>
          <a:bodyPr wrap="square">
            <a:spAutoFit/>
          </a:bodyPr>
          <a:lstStyle/>
          <a:p>
            <a:pPr marL="360363" lvl="1" indent="-342900">
              <a:spcAft>
                <a:spcPts val="600"/>
              </a:spcAft>
              <a:buClr>
                <a:srgbClr val="00B050"/>
              </a:buClr>
              <a:buFont typeface="Wingdings" panose="05000000000000000000" pitchFamily="2" charset="2"/>
              <a:buChar char="§"/>
            </a:pPr>
            <a:r>
              <a:rPr lang="en-US" sz="1760" b="1" dirty="0" smtClean="0"/>
              <a:t>Financial</a:t>
            </a:r>
            <a:r>
              <a:rPr lang="en-US" sz="1760" dirty="0" smtClean="0"/>
              <a:t> – Internally and externally, financial restraints limit the marketing of companies and the message they are trying to get across. A TV campaign would be good but costly, starting a whole campaign to </a:t>
            </a:r>
            <a:r>
              <a:rPr lang="en-US" sz="1760" dirty="0" err="1" smtClean="0"/>
              <a:t>revitalise</a:t>
            </a:r>
            <a:r>
              <a:rPr lang="en-US" sz="1760" dirty="0" smtClean="0"/>
              <a:t> sales of a product could work but it does not repair the reason why the sales dropped to begin with. Large companies like Apple spend up to a third of their budget on marketing.</a:t>
            </a:r>
            <a:endParaRPr lang="en-US" sz="1760" dirty="0"/>
          </a:p>
          <a:p>
            <a:pPr marL="360363" lvl="1" indent="-342900">
              <a:spcAft>
                <a:spcPts val="600"/>
              </a:spcAft>
              <a:buClr>
                <a:srgbClr val="00B050"/>
              </a:buClr>
              <a:buFont typeface="Wingdings" panose="05000000000000000000" pitchFamily="2" charset="2"/>
              <a:buChar char="§"/>
            </a:pPr>
            <a:r>
              <a:rPr lang="en-US" sz="1760" b="1" dirty="0" smtClean="0"/>
              <a:t>Time available </a:t>
            </a:r>
            <a:r>
              <a:rPr lang="en-US" sz="1760" dirty="0" smtClean="0"/>
              <a:t>– Time constraints are like financial, if there is not enough time for a campaign then this cannot happen. Marketing takes time, creating the materials, finding the sponsors and staff, preparation for air time etc. All these restrict down what campaigns can happen. </a:t>
            </a:r>
            <a:endParaRPr lang="en-US" sz="1760" dirty="0"/>
          </a:p>
          <a:p>
            <a:pPr marL="360363" lvl="1" indent="-342900">
              <a:spcAft>
                <a:spcPts val="600"/>
              </a:spcAft>
              <a:buClr>
                <a:srgbClr val="00B050"/>
              </a:buClr>
              <a:buFont typeface="Wingdings" panose="05000000000000000000" pitchFamily="2" charset="2"/>
              <a:buChar char="§"/>
            </a:pPr>
            <a:r>
              <a:rPr lang="en-US" sz="1760" b="1" dirty="0" smtClean="0"/>
              <a:t>Corporate policy </a:t>
            </a:r>
            <a:r>
              <a:rPr lang="en-US" sz="1760" dirty="0" smtClean="0"/>
              <a:t>– Not all companies will follow through on what is the right campaign to do, some are restricted by who they are. Lawyers for instance will not advertise on TV due to their personal image, similar to estate agents, their method is restricted to tried and tested methods, leaflets, flyers etc.</a:t>
            </a:r>
            <a:endParaRPr lang="en-US" sz="1760" dirty="0"/>
          </a:p>
          <a:p>
            <a:pPr marL="355600" lvl="1" indent="-342900">
              <a:spcAft>
                <a:spcPts val="600"/>
              </a:spcAft>
              <a:buClr>
                <a:srgbClr val="00B050"/>
              </a:buClr>
              <a:buFont typeface="Wingdings 3" panose="05040102010807070707" pitchFamily="18" charset="2"/>
              <a:buChar char=""/>
            </a:pPr>
            <a:r>
              <a:rPr lang="en-US" sz="1760" b="1" dirty="0" smtClean="0">
                <a:solidFill>
                  <a:srgbClr val="FF0000"/>
                </a:solidFill>
              </a:rPr>
              <a:t>Task 4.13 </a:t>
            </a:r>
            <a:r>
              <a:rPr lang="en-US" sz="1760" dirty="0" smtClean="0">
                <a:solidFill>
                  <a:srgbClr val="FF0000"/>
                </a:solidFill>
              </a:rPr>
              <a:t>– State the limitations to the school for its marketing campaign to get more Year 09 and 10 Students. Include the possible internal </a:t>
            </a:r>
            <a:r>
              <a:rPr lang="en-US" sz="1760" dirty="0">
                <a:solidFill>
                  <a:srgbClr val="FF0000"/>
                </a:solidFill>
              </a:rPr>
              <a:t>and external </a:t>
            </a:r>
            <a:r>
              <a:rPr lang="en-US" sz="1760" dirty="0" smtClean="0">
                <a:solidFill>
                  <a:srgbClr val="FF0000"/>
                </a:solidFill>
              </a:rPr>
              <a:t>constraints on their campaign.</a:t>
            </a:r>
            <a:endParaRPr lang="en-US" sz="176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4.4 - Constraints </a:t>
            </a:r>
            <a:r>
              <a:rPr lang="en-US" sz="2800" dirty="0"/>
              <a:t>on </a:t>
            </a:r>
            <a:r>
              <a:rPr lang="en-US" sz="2800" dirty="0" smtClean="0"/>
              <a:t>Marketing Impact Business Decisions</a:t>
            </a:r>
            <a:endParaRPr lang="en-US" sz="2800" dirty="0"/>
          </a:p>
        </p:txBody>
      </p:sp>
      <p:pic>
        <p:nvPicPr>
          <p:cNvPr id="6" name="Picture 2" descr="Image result for benetton shock ad">
            <a:hlinkClick r:id="rId3"/>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159442" y="1052736"/>
            <a:ext cx="1675502" cy="8007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ka cat ad">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59442" y="2060849"/>
            <a:ext cx="1663760" cy="12478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http://cdn2.holytaco.com/wp-content/uploads/carlsberg_probably_best_beer_world.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59441" y="3501008"/>
            <a:ext cx="1638467" cy="8811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Image result for sexist washing machine adver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59441" y="4494109"/>
            <a:ext cx="1638467" cy="10155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Image result for banned advert"/>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7159441" y="5633918"/>
            <a:ext cx="1635550" cy="958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99648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09200"/>
          </a:xfrm>
          <a:prstGeom prst="rect">
            <a:avLst/>
          </a:prstGeom>
        </p:spPr>
        <p:txBody>
          <a:bodyPr wrap="square">
            <a:spAutoFit/>
          </a:bodyPr>
          <a:lstStyle/>
          <a:p>
            <a:pPr algn="ctr">
              <a:spcAft>
                <a:spcPts val="600"/>
              </a:spcAft>
              <a:tabLst>
                <a:tab pos="8348663" algn="r"/>
              </a:tabLst>
            </a:pPr>
            <a:r>
              <a:rPr lang="en-US" sz="1660" b="1" dirty="0">
                <a:solidFill>
                  <a:srgbClr val="FF0000"/>
                </a:solidFill>
              </a:rPr>
              <a:t>Wattam Grove</a:t>
            </a:r>
          </a:p>
          <a:p>
            <a:pPr>
              <a:spcAft>
                <a:spcPts val="600"/>
              </a:spcAft>
              <a:tabLst>
                <a:tab pos="8348663" algn="r"/>
              </a:tabLst>
            </a:pPr>
            <a:r>
              <a:rPr lang="en-US" sz="1660" b="1" dirty="0">
                <a:solidFill>
                  <a:srgbClr val="FF0000"/>
                </a:solidFill>
              </a:rPr>
              <a:t>The business</a:t>
            </a:r>
          </a:p>
          <a:p>
            <a:pPr>
              <a:spcAft>
                <a:spcPts val="600"/>
              </a:spcAft>
              <a:tabLst>
                <a:tab pos="8348663" algn="r"/>
              </a:tabLst>
            </a:pPr>
            <a:r>
              <a:rPr lang="en-US" sz="1660" dirty="0">
                <a:solidFill>
                  <a:srgbClr val="FF0000"/>
                </a:solidFill>
              </a:rPr>
              <a:t>Wattam Grove is a traditional fruit farm occupying 45 acres of land on the Devon/Cornwall border. The farm is located approximately five miles from the coast. Brothers, Eric and Percy Wattam, now in their early forties, inherited the farm from their father in 2007.</a:t>
            </a:r>
          </a:p>
          <a:p>
            <a:pPr>
              <a:spcAft>
                <a:spcPts val="600"/>
              </a:spcAft>
              <a:tabLst>
                <a:tab pos="8348663" algn="r"/>
              </a:tabLst>
            </a:pPr>
            <a:r>
              <a:rPr lang="en-US" sz="1660" dirty="0">
                <a:solidFill>
                  <a:srgbClr val="FF0000"/>
                </a:solidFill>
              </a:rPr>
              <a:t>Wattam Grove produces soft fruit. Raspberries, grown under glass, are Wattam Grove’s main crop. Smaller quantities of other soft fruits such as blackcurrants, strawberries and blueberries are grown in </a:t>
            </a:r>
            <a:r>
              <a:rPr lang="en-US" sz="1660" dirty="0" err="1">
                <a:solidFill>
                  <a:srgbClr val="FF0000"/>
                </a:solidFill>
              </a:rPr>
              <a:t>polytunnels</a:t>
            </a:r>
            <a:r>
              <a:rPr lang="en-US" sz="1660" dirty="0">
                <a:solidFill>
                  <a:srgbClr val="FF0000"/>
                </a:solidFill>
              </a:rPr>
              <a:t>. Blackberries and gooseberries, which do not need protecting from the elements, are also grown on the farm. All of Wattam Grove’s produce is sold to a fruit marketing company, </a:t>
            </a:r>
            <a:r>
              <a:rPr lang="en-US" sz="1660" dirty="0" err="1">
                <a:solidFill>
                  <a:srgbClr val="FF0000"/>
                </a:solidFill>
              </a:rPr>
              <a:t>Fruitex</a:t>
            </a:r>
            <a:r>
              <a:rPr lang="en-US" sz="1660" dirty="0">
                <a:solidFill>
                  <a:srgbClr val="FF0000"/>
                </a:solidFill>
              </a:rPr>
              <a:t> Ltd, a leading supplier of fruit to the UK’s supermarket industry. Wattam Grove does not sell fruit directly to the public.</a:t>
            </a:r>
          </a:p>
          <a:p>
            <a:pPr>
              <a:spcAft>
                <a:spcPts val="600"/>
              </a:spcAft>
              <a:tabLst>
                <a:tab pos="8348663" algn="r"/>
              </a:tabLst>
            </a:pPr>
            <a:r>
              <a:rPr lang="en-US" sz="1660" dirty="0">
                <a:solidFill>
                  <a:srgbClr val="FF0000"/>
                </a:solidFill>
              </a:rPr>
              <a:t>Four farm </a:t>
            </a:r>
            <a:r>
              <a:rPr lang="en-US" sz="1660" dirty="0" err="1">
                <a:solidFill>
                  <a:srgbClr val="FF0000"/>
                </a:solidFill>
              </a:rPr>
              <a:t>labourers</a:t>
            </a:r>
            <a:r>
              <a:rPr lang="en-US" sz="1660" dirty="0">
                <a:solidFill>
                  <a:srgbClr val="FF0000"/>
                </a:solidFill>
              </a:rPr>
              <a:t> are employed on permanent contracts to look after the soft fruits throughout the year. From May to October, the six months of peak yield, Wattam Grove also hires 22 temporary, low paid workers to help with the soft fruit harvest. The harvesting of soft fruit is very labour intensive because each berry must be picked by hand. The temporary workers, usually a combination of students and migrant </a:t>
            </a:r>
            <a:r>
              <a:rPr lang="en-US" sz="1660" dirty="0" err="1">
                <a:solidFill>
                  <a:srgbClr val="FF0000"/>
                </a:solidFill>
              </a:rPr>
              <a:t>labourers</a:t>
            </a:r>
            <a:r>
              <a:rPr lang="en-US" sz="1660" dirty="0">
                <a:solidFill>
                  <a:srgbClr val="FF0000"/>
                </a:solidFill>
              </a:rPr>
              <a:t>, are required to undertake the backbreaking work of picking the crop and sorting out the good fruit from the waste. The berries are then run through a fruit grading machine, packaged and placed into cold storage ready for the daily arrival of one of </a:t>
            </a:r>
            <a:r>
              <a:rPr lang="en-US" sz="1660" dirty="0" err="1">
                <a:solidFill>
                  <a:srgbClr val="FF0000"/>
                </a:solidFill>
              </a:rPr>
              <a:t>Fruitex</a:t>
            </a:r>
            <a:r>
              <a:rPr lang="en-US" sz="1660" dirty="0">
                <a:solidFill>
                  <a:srgbClr val="FF0000"/>
                </a:solidFill>
              </a:rPr>
              <a:t> </a:t>
            </a:r>
            <a:r>
              <a:rPr lang="en-US" sz="1660" dirty="0" err="1">
                <a:solidFill>
                  <a:srgbClr val="FF0000"/>
                </a:solidFill>
              </a:rPr>
              <a:t>Ltd’s</a:t>
            </a:r>
            <a:r>
              <a:rPr lang="en-US" sz="1660" dirty="0">
                <a:solidFill>
                  <a:srgbClr val="FF0000"/>
                </a:solidFill>
              </a:rPr>
              <a:t> refrigerated lorries.</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79215693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79989"/>
          </a:xfrm>
          <a:prstGeom prst="rect">
            <a:avLst/>
          </a:prstGeom>
        </p:spPr>
        <p:txBody>
          <a:bodyPr wrap="square">
            <a:spAutoFit/>
          </a:bodyPr>
          <a:lstStyle/>
          <a:p>
            <a:pPr algn="ctr">
              <a:spcAft>
                <a:spcPts val="600"/>
              </a:spcAft>
              <a:tabLst>
                <a:tab pos="8348663" algn="r"/>
              </a:tabLst>
            </a:pPr>
            <a:r>
              <a:rPr lang="en-US" sz="1870" b="1" dirty="0">
                <a:solidFill>
                  <a:srgbClr val="FF0000"/>
                </a:solidFill>
              </a:rPr>
              <a:t>Wattam Grove</a:t>
            </a:r>
          </a:p>
          <a:p>
            <a:pPr>
              <a:spcAft>
                <a:spcPts val="600"/>
              </a:spcAft>
              <a:tabLst>
                <a:tab pos="8348663" algn="r"/>
              </a:tabLst>
            </a:pPr>
            <a:r>
              <a:rPr lang="en-US" sz="1870" b="1" dirty="0">
                <a:solidFill>
                  <a:srgbClr val="FF0000"/>
                </a:solidFill>
              </a:rPr>
              <a:t>The business</a:t>
            </a:r>
          </a:p>
          <a:p>
            <a:pPr>
              <a:spcAft>
                <a:spcPts val="600"/>
              </a:spcAft>
              <a:tabLst>
                <a:tab pos="8348663" algn="r"/>
              </a:tabLst>
            </a:pPr>
            <a:r>
              <a:rPr lang="en-US" sz="1870" dirty="0">
                <a:solidFill>
                  <a:srgbClr val="FF0000"/>
                </a:solidFill>
              </a:rPr>
              <a:t>All of the farm </a:t>
            </a:r>
            <a:r>
              <a:rPr lang="en-US" sz="1870" dirty="0" err="1">
                <a:solidFill>
                  <a:srgbClr val="FF0000"/>
                </a:solidFill>
              </a:rPr>
              <a:t>labourers</a:t>
            </a:r>
            <a:r>
              <a:rPr lang="en-US" sz="1870" dirty="0">
                <a:solidFill>
                  <a:srgbClr val="FF0000"/>
                </a:solidFill>
              </a:rPr>
              <a:t>, be they permanent or temporary, are recruited and managed directly by Eric. Eric has an autocratic leadership style and likes to keep tight control of the workforce. He makes day to day decisions about the soft fruit production without consulting the farm </a:t>
            </a:r>
            <a:r>
              <a:rPr lang="en-US" sz="1870" dirty="0" err="1">
                <a:solidFill>
                  <a:srgbClr val="FF0000"/>
                </a:solidFill>
              </a:rPr>
              <a:t>labourers</a:t>
            </a:r>
            <a:r>
              <a:rPr lang="en-US" sz="1870" dirty="0">
                <a:solidFill>
                  <a:srgbClr val="FF0000"/>
                </a:solidFill>
              </a:rPr>
              <a:t>.</a:t>
            </a:r>
          </a:p>
          <a:p>
            <a:pPr>
              <a:spcAft>
                <a:spcPts val="600"/>
              </a:spcAft>
              <a:tabLst>
                <a:tab pos="8348663" algn="r"/>
              </a:tabLst>
            </a:pPr>
            <a:r>
              <a:rPr lang="en-US" sz="1870" dirty="0">
                <a:solidFill>
                  <a:srgbClr val="FF0000"/>
                </a:solidFill>
              </a:rPr>
              <a:t>Percy is a planner and an organiser. He is good with numbers and is in charge of the financial and administrative aspects of running the farm. Percy is all too aware that the farm needs to financially support not only himself and his brother but their families as well. Percy is married to Pat, a part-time school cook. They have one daughter who currently attends the local junior school. Eric is married to Marie, who is currently unemployed. They have twin sons aged 17, both of whom hope to go to university next year.</a:t>
            </a:r>
          </a:p>
          <a:p>
            <a:pPr>
              <a:spcAft>
                <a:spcPts val="600"/>
              </a:spcAft>
              <a:tabLst>
                <a:tab pos="8348663" algn="r"/>
              </a:tabLst>
            </a:pPr>
            <a:r>
              <a:rPr lang="en-US" sz="1870" dirty="0">
                <a:solidFill>
                  <a:srgbClr val="FF0000"/>
                </a:solidFill>
              </a:rPr>
              <a:t>Eric and Percy have a strong sense of social responsibility and are keen to forge good relationships with the local community. While both brothers agree that making sufficient profit, by necessity, has to be the main aim of the business this should not be to the detriment of their relationship with the local community.</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2723480162"/>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309146"/>
          </a:xfrm>
          <a:prstGeom prst="rect">
            <a:avLst/>
          </a:prstGeom>
        </p:spPr>
        <p:txBody>
          <a:bodyPr wrap="square">
            <a:spAutoFit/>
          </a:bodyPr>
          <a:lstStyle/>
          <a:p>
            <a:pPr>
              <a:spcAft>
                <a:spcPts val="600"/>
              </a:spcAft>
              <a:tabLst>
                <a:tab pos="8348663" algn="r"/>
              </a:tabLst>
            </a:pPr>
            <a:r>
              <a:rPr lang="en-US" b="1" dirty="0">
                <a:solidFill>
                  <a:srgbClr val="FF0000"/>
                </a:solidFill>
              </a:rPr>
              <a:t>The problem</a:t>
            </a:r>
          </a:p>
          <a:p>
            <a:pPr>
              <a:spcAft>
                <a:spcPts val="600"/>
              </a:spcAft>
              <a:tabLst>
                <a:tab pos="8348663" algn="r"/>
              </a:tabLst>
            </a:pPr>
            <a:r>
              <a:rPr lang="en-US" dirty="0">
                <a:solidFill>
                  <a:srgbClr val="FF0000"/>
                </a:solidFill>
              </a:rPr>
              <a:t>In the nine years Eric and Percy have been running the farm, the returns have been extremely variable. In 2008 and 2014 bumper harvests saw annual profits in excess of £300 000. In 2010 profit was minimal due to poor weather conditions at the beginning of that year. In 2011 a mite infestation of the raspberry canes led to a significant trading loss. Eric and Percy both feel that the business is too dependent on variables outside of their control.</a:t>
            </a:r>
          </a:p>
          <a:p>
            <a:pPr>
              <a:spcAft>
                <a:spcPts val="600"/>
              </a:spcAft>
              <a:tabLst>
                <a:tab pos="8348663" algn="r"/>
              </a:tabLst>
            </a:pPr>
            <a:r>
              <a:rPr lang="en-US" dirty="0">
                <a:solidFill>
                  <a:srgbClr val="FF0000"/>
                </a:solidFill>
              </a:rPr>
              <a:t>Furthermore, the market for fruit has changed considerably over the last decade. Fruit farms have lost a significant amount of market power due to the dominance of supermarkets and the increase in imported fruit from around the world. Wattam Grove can no longer control the selling price of the fruit it grows, further threatening the farm’s net profit and gross profit margins. Eric and Percy have tried their best to compensate for this lack of market power by minimising costs and increasing output. However, this constant struggle is having a negative impact on their work-life balance and on their families.</a:t>
            </a:r>
          </a:p>
          <a:p>
            <a:pPr>
              <a:spcAft>
                <a:spcPts val="600"/>
              </a:spcAft>
              <a:tabLst>
                <a:tab pos="8348663" algn="r"/>
              </a:tabLst>
            </a:pPr>
            <a:r>
              <a:rPr lang="en-US" dirty="0">
                <a:solidFill>
                  <a:srgbClr val="FF0000"/>
                </a:solidFill>
              </a:rPr>
              <a:t>Supporting their families solely by the growing of fruit no longer appears to be an option. Despite being naturally risk averse, Eric and Percy agree that the farm must pursue a strategy of diversification if it is to survive.</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403177948"/>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86199"/>
          </a:xfrm>
          <a:prstGeom prst="rect">
            <a:avLst/>
          </a:prstGeom>
        </p:spPr>
        <p:txBody>
          <a:bodyPr wrap="square">
            <a:spAutoFit/>
          </a:bodyPr>
          <a:lstStyle/>
          <a:p>
            <a:pPr>
              <a:spcAft>
                <a:spcPts val="600"/>
              </a:spcAft>
              <a:tabLst>
                <a:tab pos="8348663" algn="r"/>
              </a:tabLst>
            </a:pPr>
            <a:r>
              <a:rPr lang="en-US" sz="1600" b="1" dirty="0">
                <a:solidFill>
                  <a:srgbClr val="FF0000"/>
                </a:solidFill>
              </a:rPr>
              <a:t>The options</a:t>
            </a:r>
          </a:p>
          <a:p>
            <a:pPr>
              <a:spcAft>
                <a:spcPts val="600"/>
              </a:spcAft>
              <a:tabLst>
                <a:tab pos="8348663" algn="r"/>
              </a:tabLst>
            </a:pPr>
            <a:r>
              <a:rPr lang="en-US" sz="1600" dirty="0">
                <a:solidFill>
                  <a:srgbClr val="FF0000"/>
                </a:solidFill>
              </a:rPr>
              <a:t>Eric and Percy are currently investigating three diversification options for Wattam Grove. They fully intend to discuss these options with their respective families before coming to an agreed final decision.</a:t>
            </a:r>
          </a:p>
          <a:p>
            <a:pPr>
              <a:spcAft>
                <a:spcPts val="600"/>
              </a:spcAft>
              <a:tabLst>
                <a:tab pos="8348663" algn="r"/>
              </a:tabLst>
            </a:pPr>
            <a:r>
              <a:rPr lang="en-US" sz="1600" b="1" dirty="0">
                <a:solidFill>
                  <a:srgbClr val="FF0000"/>
                </a:solidFill>
              </a:rPr>
              <a:t>Option 1 – Jam and preserves</a:t>
            </a:r>
          </a:p>
          <a:p>
            <a:pPr>
              <a:spcAft>
                <a:spcPts val="600"/>
              </a:spcAft>
              <a:tabLst>
                <a:tab pos="8348663" algn="r"/>
              </a:tabLst>
            </a:pPr>
            <a:r>
              <a:rPr lang="en-US" sz="1600" dirty="0">
                <a:solidFill>
                  <a:srgbClr val="FF0000"/>
                </a:solidFill>
              </a:rPr>
              <a:t>Wattam Grove could make and sell its own range of </a:t>
            </a:r>
            <a:r>
              <a:rPr lang="en-US" sz="1600" dirty="0" err="1">
                <a:solidFill>
                  <a:srgbClr val="FF0000"/>
                </a:solidFill>
              </a:rPr>
              <a:t>speciality</a:t>
            </a:r>
            <a:r>
              <a:rPr lang="en-US" sz="1600" dirty="0">
                <a:solidFill>
                  <a:srgbClr val="FF0000"/>
                </a:solidFill>
              </a:rPr>
              <a:t> jams and preserves. Pat has some excellent recipes, given to her when she did her catering course, which could be used to set up the initial product range. Where possible, fruit grown on the farm would be used.</a:t>
            </a:r>
          </a:p>
          <a:p>
            <a:pPr>
              <a:spcAft>
                <a:spcPts val="600"/>
              </a:spcAft>
              <a:tabLst>
                <a:tab pos="8348663" algn="r"/>
              </a:tabLst>
            </a:pPr>
            <a:r>
              <a:rPr lang="en-US" sz="1600" dirty="0">
                <a:solidFill>
                  <a:srgbClr val="FF0000"/>
                </a:solidFill>
              </a:rPr>
              <a:t>Wattam Grove would make the jam and preserves in batches of 500 jars. Two of the farm’s </a:t>
            </a:r>
            <a:r>
              <a:rPr lang="en-US" sz="1600" dirty="0" err="1">
                <a:solidFill>
                  <a:srgbClr val="FF0000"/>
                </a:solidFill>
              </a:rPr>
              <a:t>underutilised</a:t>
            </a:r>
            <a:r>
              <a:rPr lang="en-US" sz="1600" dirty="0">
                <a:solidFill>
                  <a:srgbClr val="FF0000"/>
                </a:solidFill>
              </a:rPr>
              <a:t> barns would be converted into a production unit large enough to house the required cooking, cooling and packaging equipment. Hygiene certificates would need to be obtained. Initially, the farm would recruit one full-time and two part-time catering employees. It is hoped that in the future opening a café on the farm, which would </a:t>
            </a:r>
            <a:r>
              <a:rPr lang="en-US" sz="1600" dirty="0" err="1">
                <a:solidFill>
                  <a:srgbClr val="FF0000"/>
                </a:solidFill>
              </a:rPr>
              <a:t>specialise</a:t>
            </a:r>
            <a:r>
              <a:rPr lang="en-US" sz="1600" dirty="0">
                <a:solidFill>
                  <a:srgbClr val="FF0000"/>
                </a:solidFill>
              </a:rPr>
              <a:t> in the sale of cream teas using the farm’s own brand of jam and preserves, may be an additional revenue stream.</a:t>
            </a:r>
          </a:p>
          <a:p>
            <a:pPr>
              <a:spcAft>
                <a:spcPts val="600"/>
              </a:spcAft>
              <a:tabLst>
                <a:tab pos="8348663" algn="r"/>
              </a:tabLst>
            </a:pPr>
            <a:r>
              <a:rPr lang="en-US" sz="1600" dirty="0">
                <a:solidFill>
                  <a:srgbClr val="FF0000"/>
                </a:solidFill>
              </a:rPr>
              <a:t>The capital budget spend of converting the barns is estimated to be in the region of £300 000. This option would use up all of Wattam Grove’s retained profits. Furthermore, there would be additional revenue expenditure each year to cover the wages of the catering employees.</a:t>
            </a:r>
          </a:p>
          <a:p>
            <a:pPr>
              <a:spcAft>
                <a:spcPts val="600"/>
              </a:spcAft>
              <a:tabLst>
                <a:tab pos="8348663" algn="r"/>
              </a:tabLst>
            </a:pPr>
            <a:r>
              <a:rPr lang="en-US" sz="1600" dirty="0">
                <a:solidFill>
                  <a:srgbClr val="FF0000"/>
                </a:solidFill>
              </a:rPr>
              <a:t>Capital investment appraisal suggests a payback period of approximately five years, with an ARR of 16%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1095222447"/>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940088"/>
          </a:xfrm>
          <a:prstGeom prst="rect">
            <a:avLst/>
          </a:prstGeom>
        </p:spPr>
        <p:txBody>
          <a:bodyPr wrap="square">
            <a:spAutoFit/>
          </a:bodyPr>
          <a:lstStyle/>
          <a:p>
            <a:pPr>
              <a:spcAft>
                <a:spcPts val="600"/>
              </a:spcAft>
              <a:tabLst>
                <a:tab pos="8348663" algn="r"/>
              </a:tabLst>
            </a:pPr>
            <a:r>
              <a:rPr lang="en-US" sz="1740" b="1" dirty="0">
                <a:solidFill>
                  <a:srgbClr val="FF0000"/>
                </a:solidFill>
              </a:rPr>
              <a:t>Option 2 – Camping and caravan site</a:t>
            </a:r>
          </a:p>
          <a:p>
            <a:pPr>
              <a:spcAft>
                <a:spcPts val="600"/>
              </a:spcAft>
              <a:tabLst>
                <a:tab pos="8348663" algn="r"/>
              </a:tabLst>
            </a:pPr>
            <a:r>
              <a:rPr lang="en-US" sz="1740" dirty="0">
                <a:solidFill>
                  <a:srgbClr val="FF0000"/>
                </a:solidFill>
              </a:rPr>
              <a:t>Wattam Grove could purchase </a:t>
            </a:r>
            <a:r>
              <a:rPr lang="en-US" sz="1740" dirty="0" err="1">
                <a:solidFill>
                  <a:srgbClr val="FF0000"/>
                </a:solidFill>
              </a:rPr>
              <a:t>neighbouring</a:t>
            </a:r>
            <a:r>
              <a:rPr lang="en-US" sz="1740" dirty="0">
                <a:solidFill>
                  <a:srgbClr val="FF0000"/>
                </a:solidFill>
              </a:rPr>
              <a:t> farmland and convert its use to a camping and caravan site. Suitable land is currently for sale at a cost of £18 000 per acre. Wattam Grove would purchase 10 acres of land, sufficient for 180 pitches. Percy expects the camping and caravan site to operate at close to full capacity, especially during the summer months.</a:t>
            </a:r>
          </a:p>
          <a:p>
            <a:pPr>
              <a:spcAft>
                <a:spcPts val="600"/>
              </a:spcAft>
              <a:tabLst>
                <a:tab pos="8348663" algn="r"/>
              </a:tabLst>
            </a:pPr>
            <a:r>
              <a:rPr lang="en-US" sz="1740" dirty="0">
                <a:solidFill>
                  <a:srgbClr val="FF0000"/>
                </a:solidFill>
              </a:rPr>
              <a:t>Planning permission for a change of land use and a site </a:t>
            </a:r>
            <a:r>
              <a:rPr lang="en-US" sz="1740" dirty="0" err="1">
                <a:solidFill>
                  <a:srgbClr val="FF0000"/>
                </a:solidFill>
              </a:rPr>
              <a:t>licence</a:t>
            </a:r>
            <a:r>
              <a:rPr lang="en-US" sz="1740" dirty="0">
                <a:solidFill>
                  <a:srgbClr val="FF0000"/>
                </a:solidFill>
              </a:rPr>
              <a:t> allowing the site to operate 11 months of the year would need to be obtained from the local authority. Mains water, electric hook-ups and sewage disposal would need to be installed on the site. In addition, LPG gas would be made available from a bulk tank. Toilet and washing facilities would also need to be built. Initially, Eric and Percy would like to run the camping and caravan site themselves. However, they do realise that in time a site manager may be required.</a:t>
            </a:r>
          </a:p>
          <a:p>
            <a:pPr>
              <a:spcAft>
                <a:spcPts val="600"/>
              </a:spcAft>
              <a:tabLst>
                <a:tab pos="8348663" algn="r"/>
              </a:tabLst>
            </a:pPr>
            <a:r>
              <a:rPr lang="en-US" sz="1740" dirty="0">
                <a:solidFill>
                  <a:srgbClr val="FF0000"/>
                </a:solidFill>
              </a:rPr>
              <a:t>In addition to the cost of the land, Percy estimates that another £400 000 would be needed to obtain the necessary planning permission and </a:t>
            </a:r>
            <a:r>
              <a:rPr lang="en-US" sz="1740" dirty="0" err="1">
                <a:solidFill>
                  <a:srgbClr val="FF0000"/>
                </a:solidFill>
              </a:rPr>
              <a:t>licence</a:t>
            </a:r>
            <a:r>
              <a:rPr lang="en-US" sz="1740" dirty="0">
                <a:solidFill>
                  <a:srgbClr val="FF0000"/>
                </a:solidFill>
              </a:rPr>
              <a:t> and to install the facilities. In addition to using all of Wattam Grove’s retained profits, the business would need to obtain external finance in the region of £280 000 to help fund this option.</a:t>
            </a:r>
          </a:p>
          <a:p>
            <a:pPr>
              <a:spcAft>
                <a:spcPts val="600"/>
              </a:spcAft>
              <a:tabLst>
                <a:tab pos="8348663" algn="r"/>
              </a:tabLst>
            </a:pPr>
            <a:r>
              <a:rPr lang="en-US" sz="1740" dirty="0">
                <a:solidFill>
                  <a:srgbClr val="FF0000"/>
                </a:solidFill>
              </a:rPr>
              <a:t>Capital investment appraisal suggests a payback period of approximately three years, with an ARR of 28%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89505897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Option 3 – Paintballing</a:t>
            </a:r>
          </a:p>
          <a:p>
            <a:pPr>
              <a:spcAft>
                <a:spcPts val="600"/>
              </a:spcAft>
              <a:tabLst>
                <a:tab pos="8348663" algn="r"/>
              </a:tabLst>
            </a:pPr>
            <a:r>
              <a:rPr lang="en-US" sz="1600" dirty="0">
                <a:solidFill>
                  <a:srgbClr val="FF0000"/>
                </a:solidFill>
              </a:rPr>
              <a:t>Wattam Grove could purchase three acres of </a:t>
            </a:r>
            <a:r>
              <a:rPr lang="en-US" sz="1600" dirty="0" err="1">
                <a:solidFill>
                  <a:srgbClr val="FF0000"/>
                </a:solidFill>
              </a:rPr>
              <a:t>neighbouring</a:t>
            </a:r>
            <a:r>
              <a:rPr lang="en-US" sz="1600" dirty="0">
                <a:solidFill>
                  <a:srgbClr val="FF0000"/>
                </a:solidFill>
              </a:rPr>
              <a:t> farmland and turn it into a paintballing arena. Eric </a:t>
            </a:r>
            <a:r>
              <a:rPr lang="en-US" sz="1600" dirty="0" err="1">
                <a:solidFill>
                  <a:srgbClr val="FF0000"/>
                </a:solidFill>
              </a:rPr>
              <a:t>favours</a:t>
            </a:r>
            <a:r>
              <a:rPr lang="en-US" sz="1600" dirty="0">
                <a:solidFill>
                  <a:srgbClr val="FF0000"/>
                </a:solidFill>
              </a:rPr>
              <a:t> this option as he is a keen </a:t>
            </a:r>
            <a:r>
              <a:rPr lang="en-US" sz="1600" dirty="0" err="1">
                <a:solidFill>
                  <a:srgbClr val="FF0000"/>
                </a:solidFill>
              </a:rPr>
              <a:t>paintballer</a:t>
            </a:r>
            <a:r>
              <a:rPr lang="en-US" sz="1600" dirty="0">
                <a:solidFill>
                  <a:srgbClr val="FF0000"/>
                </a:solidFill>
              </a:rPr>
              <a:t>. This option would provide all year round leisure facilities for the local community. Initially, Wattam Grove would offer four gaming zones – two for scenario games and two for speedball. The farm would recruit two full-time and four part-time paintball employees in order to ensure that the operation is run safely.</a:t>
            </a:r>
          </a:p>
          <a:p>
            <a:pPr>
              <a:spcAft>
                <a:spcPts val="600"/>
              </a:spcAft>
              <a:tabLst>
                <a:tab pos="8348663" algn="r"/>
              </a:tabLst>
            </a:pPr>
            <a:r>
              <a:rPr lang="en-US" sz="1600" dirty="0">
                <a:solidFill>
                  <a:srgbClr val="FF0000"/>
                </a:solidFill>
              </a:rPr>
              <a:t>Planning permission for a change of land use would need to be obtained from the local authority. In addition, a firearms </a:t>
            </a:r>
            <a:r>
              <a:rPr lang="en-US" sz="1600" dirty="0" err="1">
                <a:solidFill>
                  <a:srgbClr val="FF0000"/>
                </a:solidFill>
              </a:rPr>
              <a:t>licence</a:t>
            </a:r>
            <a:r>
              <a:rPr lang="en-US" sz="1600" dirty="0">
                <a:solidFill>
                  <a:srgbClr val="FF0000"/>
                </a:solidFill>
              </a:rPr>
              <a:t> would need to be obtained from the local police. Toilet, parking and office facilities would also need to be provided.</a:t>
            </a:r>
          </a:p>
          <a:p>
            <a:pPr>
              <a:spcAft>
                <a:spcPts val="600"/>
              </a:spcAft>
              <a:tabLst>
                <a:tab pos="8348663" algn="r"/>
              </a:tabLst>
            </a:pPr>
            <a:r>
              <a:rPr lang="en-US" sz="1600" dirty="0">
                <a:solidFill>
                  <a:srgbClr val="FF0000"/>
                </a:solidFill>
              </a:rPr>
              <a:t>Eric thinks that, with suitable marketing, the paintballing arena could attract corporate team building events, stag parties and group events. He hopes that in the future he may be able to showcase his paintball skills by offering one-to-one coaching to customers for an additional charge.</a:t>
            </a:r>
          </a:p>
          <a:p>
            <a:pPr>
              <a:spcAft>
                <a:spcPts val="600"/>
              </a:spcAft>
              <a:tabLst>
                <a:tab pos="8348663" algn="r"/>
              </a:tabLst>
            </a:pPr>
            <a:r>
              <a:rPr lang="en-US" sz="1600" dirty="0">
                <a:solidFill>
                  <a:srgbClr val="FF0000"/>
                </a:solidFill>
              </a:rPr>
              <a:t>At a cost of £54 000 for the land, estimated costs of £150 000 to provide the facilities and equipment (including the cost of planning permission and </a:t>
            </a:r>
            <a:r>
              <a:rPr lang="en-US" sz="1600" dirty="0" err="1">
                <a:solidFill>
                  <a:srgbClr val="FF0000"/>
                </a:solidFill>
              </a:rPr>
              <a:t>licences</a:t>
            </a:r>
            <a:r>
              <a:rPr lang="en-US" sz="1600" dirty="0">
                <a:solidFill>
                  <a:srgbClr val="FF0000"/>
                </a:solidFill>
              </a:rPr>
              <a:t>) and £20 000 for marketing, the capital budget spend on this option would be in the region of £224 000. This option could be funded entirely from retained profits. There would, however, also be additional revenue expenditure each year to cover the wages of the paintball employees.</a:t>
            </a:r>
          </a:p>
          <a:p>
            <a:pPr>
              <a:spcAft>
                <a:spcPts val="600"/>
              </a:spcAft>
              <a:tabLst>
                <a:tab pos="8348663" algn="r"/>
              </a:tabLst>
            </a:pPr>
            <a:r>
              <a:rPr lang="en-US" sz="1600" dirty="0">
                <a:solidFill>
                  <a:srgbClr val="FF0000"/>
                </a:solidFill>
              </a:rPr>
              <a:t>Capital investment appraisal suggests a payback period of approximately four years, with an ARR of 20%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1731822862"/>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Appendix 1</a:t>
            </a:r>
          </a:p>
          <a:p>
            <a:pPr>
              <a:spcAft>
                <a:spcPts val="600"/>
              </a:spcAft>
              <a:tabLst>
                <a:tab pos="8348663" algn="r"/>
              </a:tabLst>
            </a:pPr>
            <a:r>
              <a:rPr lang="en-US" sz="1600" b="1" dirty="0">
                <a:solidFill>
                  <a:srgbClr val="FF0000"/>
                </a:solidFill>
              </a:rPr>
              <a:t>Where is Britain spending?</a:t>
            </a:r>
          </a:p>
          <a:p>
            <a:pPr>
              <a:spcAft>
                <a:spcPts val="600"/>
              </a:spcAft>
              <a:tabLst>
                <a:tab pos="8348663" algn="r"/>
              </a:tabLst>
            </a:pPr>
            <a:r>
              <a:rPr lang="en-US" sz="1600" dirty="0">
                <a:solidFill>
                  <a:srgbClr val="FF0000"/>
                </a:solidFill>
              </a:rPr>
              <a:t>A gradually recovering economy has helped to nudge up spending on key categories, including entertainment and travel. There are signs that some consumers are now more willing to treat themselves. A Barclaycard survey suggests, however, that the rise in non-essential spending, such as entertainment and travel, stems primarily from those on higher incomes. Those on lower incomes continue to feel the squeeze.</a:t>
            </a:r>
          </a:p>
          <a:p>
            <a:pPr>
              <a:spcAft>
                <a:spcPts val="600"/>
              </a:spcAft>
              <a:tabLst>
                <a:tab pos="8348663" algn="r"/>
              </a:tabLst>
            </a:pPr>
            <a:r>
              <a:rPr lang="en-US" sz="1600" dirty="0">
                <a:solidFill>
                  <a:srgbClr val="FF0000"/>
                </a:solidFill>
              </a:rPr>
              <a:t>Where consumers are spending on entertainment and travel, the theme seems to be ‘little and often’. Although the absolute amounts spent on travel are growing, Barclaycard data shows the Average Transaction Value (ATV) is falling. This suggests that consumers are spending more often, but in smaller amounts.</a:t>
            </a:r>
          </a:p>
          <a:p>
            <a:pPr>
              <a:spcAft>
                <a:spcPts val="600"/>
              </a:spcAft>
              <a:tabLst>
                <a:tab pos="8348663" algn="r"/>
              </a:tabLst>
            </a:pPr>
            <a:r>
              <a:rPr lang="en-US" sz="1600" dirty="0">
                <a:solidFill>
                  <a:srgbClr val="FF0000"/>
                </a:solidFill>
              </a:rPr>
              <a:t>Spending on entertainment is picking up strongly as improved confidence means consumers on higher incomes, in particular, are more comfortable spending on ‘experiences’. Overall spending on leisure and entertainment grew by 13.5% in the third quarter of 2014; spending in restaurants grew by 15.8%. Among Barclaycard Consumer Spending 2014 survey respondents, 22% said that compared with a year ago, they were spending more on ‘eating and drinking out’. But as in other sectors, there is still a definite trend towards value. What consumers are after is value-for-money, but this does not necessarily mean cheap.</a:t>
            </a:r>
          </a:p>
          <a:p>
            <a:pPr>
              <a:spcAft>
                <a:spcPts val="600"/>
              </a:spcAft>
              <a:tabLst>
                <a:tab pos="8348663" algn="r"/>
              </a:tabLst>
            </a:pPr>
            <a:r>
              <a:rPr lang="en-US" sz="1600" dirty="0">
                <a:solidFill>
                  <a:srgbClr val="FF0000"/>
                </a:solidFill>
              </a:rPr>
              <a:t>Overall, the trend for higher leisure spending looks set to continue. Some 22% of respondents to the survey said that, over the next three months, they plan to spend more on entertainment.</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351615708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984885"/>
          </a:xfrm>
          <a:prstGeom prst="rect">
            <a:avLst/>
          </a:prstGeom>
        </p:spPr>
        <p:txBody>
          <a:bodyPr wrap="square">
            <a:spAutoFit/>
          </a:bodyPr>
          <a:lstStyle/>
          <a:p>
            <a:pPr>
              <a:spcAft>
                <a:spcPts val="600"/>
              </a:spcAft>
              <a:tabLst>
                <a:tab pos="8348663" algn="r"/>
              </a:tabLst>
            </a:pPr>
            <a:r>
              <a:rPr lang="en-US" sz="1600" b="1" dirty="0">
                <a:solidFill>
                  <a:srgbClr val="FF0000"/>
                </a:solidFill>
              </a:rPr>
              <a:t>Appendix 2</a:t>
            </a:r>
          </a:p>
          <a:p>
            <a:pPr>
              <a:spcAft>
                <a:spcPts val="600"/>
              </a:spcAft>
              <a:tabLst>
                <a:tab pos="8348663" algn="r"/>
              </a:tabLst>
            </a:pPr>
            <a:r>
              <a:rPr lang="en-US" sz="1600" b="1" dirty="0">
                <a:solidFill>
                  <a:srgbClr val="FF0000"/>
                </a:solidFill>
              </a:rPr>
              <a:t>Bank of England base rate </a:t>
            </a:r>
            <a:r>
              <a:rPr lang="en-US" sz="1600" b="1" dirty="0" smtClean="0">
                <a:solidFill>
                  <a:srgbClr val="FF0000"/>
                </a:solidFill>
              </a:rPr>
              <a:t>history - Bank </a:t>
            </a:r>
            <a:r>
              <a:rPr lang="en-US" sz="1600" b="1" dirty="0">
                <a:solidFill>
                  <a:srgbClr val="FF0000"/>
                </a:solidFill>
              </a:rPr>
              <a:t>of England base rate 2001 to </a:t>
            </a:r>
            <a:r>
              <a:rPr lang="en-US" sz="1600" b="1" dirty="0" smtClean="0">
                <a:solidFill>
                  <a:srgbClr val="FF0000"/>
                </a:solidFill>
              </a:rPr>
              <a:t>2016</a:t>
            </a:r>
          </a:p>
          <a:p>
            <a:pPr>
              <a:spcAft>
                <a:spcPts val="600"/>
              </a:spcAft>
              <a:tabLst>
                <a:tab pos="8348663" algn="r"/>
              </a:tabLst>
            </a:pPr>
            <a:endParaRPr lang="en-US" sz="1600" b="1"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71600" y="1772815"/>
            <a:ext cx="7488832" cy="4819545"/>
          </a:xfrm>
          <a:prstGeom prst="rect">
            <a:avLst/>
          </a:prstGeom>
        </p:spPr>
      </p:pic>
    </p:spTree>
    <p:extLst>
      <p:ext uri="{BB962C8B-B14F-4D97-AF65-F5344CB8AC3E}">
        <p14:creationId xmlns:p14="http://schemas.microsoft.com/office/powerpoint/2010/main" val="550121612"/>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016758"/>
          </a:xfrm>
          <a:prstGeom prst="rect">
            <a:avLst/>
          </a:prstGeom>
        </p:spPr>
        <p:txBody>
          <a:bodyPr wrap="square">
            <a:spAutoFit/>
          </a:bodyPr>
          <a:lstStyle/>
          <a:p>
            <a:pPr marL="469900" indent="-457200">
              <a:spcAft>
                <a:spcPts val="600"/>
              </a:spcAft>
              <a:buFont typeface="+mj-lt"/>
              <a:buAutoNum type="arabicPeriod" startAt="6"/>
              <a:tabLst>
                <a:tab pos="8348663" algn="r"/>
              </a:tabLst>
            </a:pPr>
            <a:r>
              <a:rPr lang="en-US" sz="2000" dirty="0">
                <a:solidFill>
                  <a:srgbClr val="FF0000"/>
                </a:solidFill>
              </a:rPr>
              <a:t>If Wattam Grove goes ahead with Option 3 – Paintballing, Eric and Percy will need to make several marketing decisions.</a:t>
            </a:r>
          </a:p>
          <a:p>
            <a:pPr marL="449263" indent="-436563">
              <a:spcAft>
                <a:spcPts val="600"/>
              </a:spcAft>
              <a:tabLst>
                <a:tab pos="8348663" algn="r"/>
              </a:tabLst>
            </a:pPr>
            <a:r>
              <a:rPr lang="en-US" sz="2000" dirty="0">
                <a:solidFill>
                  <a:srgbClr val="FF0000"/>
                </a:solidFill>
              </a:rPr>
              <a:t>(a) </a:t>
            </a:r>
            <a:r>
              <a:rPr lang="en-US" sz="2000" dirty="0" smtClean="0">
                <a:solidFill>
                  <a:srgbClr val="FF0000"/>
                </a:solidFill>
              </a:rPr>
              <a:t>	Explain </a:t>
            </a:r>
            <a:r>
              <a:rPr lang="en-US" sz="2000" dirty="0">
                <a:solidFill>
                  <a:srgbClr val="FF0000"/>
                </a:solidFill>
              </a:rPr>
              <a:t>one way in which Wattam Groves’ marketing budget of £20,000 may affect how Eric and Percy decide to promote Option 3 – Paintballing</a:t>
            </a:r>
            <a:r>
              <a:rPr lang="en-US" sz="2000" dirty="0" smtClean="0">
                <a:solidFill>
                  <a:srgbClr val="FF0000"/>
                </a:solidFill>
              </a:rPr>
              <a:t>.</a:t>
            </a:r>
          </a:p>
          <a:p>
            <a:pPr marL="12700">
              <a:lnSpc>
                <a:spcPct val="150000"/>
              </a:lnSpc>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[2]</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spTree>
    <p:extLst>
      <p:ext uri="{BB962C8B-B14F-4D97-AF65-F5344CB8AC3E}">
        <p14:creationId xmlns:p14="http://schemas.microsoft.com/office/powerpoint/2010/main" val="387853821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2631490"/>
          </a:xfrm>
          <a:prstGeom prst="rect">
            <a:avLst/>
          </a:prstGeom>
        </p:spPr>
        <p:txBody>
          <a:bodyPr wrap="square">
            <a:spAutoFit/>
          </a:bodyPr>
          <a:lstStyle/>
          <a:p>
            <a:pPr marL="12700">
              <a:spcAft>
                <a:spcPts val="600"/>
              </a:spcAft>
              <a:tabLst>
                <a:tab pos="8348663" algn="r"/>
              </a:tabLst>
            </a:pPr>
            <a:r>
              <a:rPr lang="en-US" sz="2000" dirty="0" smtClean="0">
                <a:solidFill>
                  <a:srgbClr val="FF0000"/>
                </a:solidFill>
              </a:rPr>
              <a:t>6(c</a:t>
            </a:r>
            <a:r>
              <a:rPr lang="en-US" sz="2000" dirty="0">
                <a:solidFill>
                  <a:srgbClr val="FF0000"/>
                </a:solidFill>
              </a:rPr>
              <a:t>) Explain one way in which Porter’s Five Forces model could help Eric and Percy decide what price to charge corporate clients for an evening team building event.</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US" sz="2000" dirty="0">
                <a:solidFill>
                  <a:srgbClr val="FF0000"/>
                </a:solidFill>
              </a:rPr>
              <a:t>2]</a:t>
            </a:r>
            <a:endParaRPr lang="en-US" sz="2000" dirty="0" smtClean="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spTree>
    <p:extLst>
      <p:ext uri="{BB962C8B-B14F-4D97-AF65-F5344CB8AC3E}">
        <p14:creationId xmlns:p14="http://schemas.microsoft.com/office/powerpoint/2010/main" val="3567975677"/>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2400657"/>
          </a:xfrm>
          <a:prstGeom prst="rect">
            <a:avLst/>
          </a:prstGeom>
        </p:spPr>
        <p:txBody>
          <a:bodyPr wrap="square">
            <a:spAutoFit/>
          </a:bodyPr>
          <a:lstStyle/>
          <a:p>
            <a:pPr marL="541338" indent="-541338">
              <a:spcAft>
                <a:spcPts val="600"/>
              </a:spcAft>
              <a:buClr>
                <a:srgbClr val="00B050"/>
              </a:buClr>
              <a:buFont typeface="Wingdings 3" panose="05040102010807070707" pitchFamily="18" charset="2"/>
              <a:buChar char=""/>
            </a:pPr>
            <a:r>
              <a:rPr lang="en-US" sz="3000" dirty="0"/>
              <a:t>Each learning outcome in this unit has been given a percentage weighting. This reflects the size and demand of the content you need to cover and </a:t>
            </a:r>
            <a:r>
              <a:rPr lang="en-US" sz="3000" dirty="0" smtClean="0"/>
              <a:t>its contribution </a:t>
            </a:r>
            <a:r>
              <a:rPr lang="en-US" sz="3000" dirty="0"/>
              <a:t>to the overall understanding of this unit. See table below:</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graphicFrame>
        <p:nvGraphicFramePr>
          <p:cNvPr id="3" name="Table 2"/>
          <p:cNvGraphicFramePr>
            <a:graphicFrameLocks noGrp="1"/>
          </p:cNvGraphicFramePr>
          <p:nvPr>
            <p:extLst/>
          </p:nvPr>
        </p:nvGraphicFramePr>
        <p:xfrm>
          <a:off x="323528" y="3789040"/>
          <a:ext cx="8352928" cy="2743200"/>
        </p:xfrm>
        <a:graphic>
          <a:graphicData uri="http://schemas.openxmlformats.org/drawingml/2006/table">
            <a:tbl>
              <a:tblPr firstRow="1" bandRow="1">
                <a:tableStyleId>{3B4B98B0-60AC-42C2-AFA5-B58CD77FA1E5}</a:tableStyleId>
              </a:tblPr>
              <a:tblGrid>
                <a:gridCol w="4176464"/>
                <a:gridCol w="4176464"/>
              </a:tblGrid>
              <a:tr h="412591">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LO1 </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dirty="0" smtClean="0">
                          <a:solidFill>
                            <a:srgbClr val="000000"/>
                          </a:solidFill>
                          <a:latin typeface="Arial" panose="020B0604020202020204" pitchFamily="34" charset="0"/>
                          <a:cs typeface="Arial" panose="020B0604020202020204" pitchFamily="34" charset="0"/>
                        </a:rPr>
                        <a:t>6-20% </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LO2</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LO3</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6-15%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LO4</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8-25%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LO5</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latin typeface="Arial" panose="020B0604020202020204" pitchFamily="34" charset="0"/>
                          <a:cs typeface="Arial" panose="020B0604020202020204" pitchFamily="34" charset="0"/>
                        </a:rPr>
                        <a:t>LO6</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20-40%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1783097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5339080"/>
        </p:xfrm>
        <a:graphic>
          <a:graphicData uri="http://schemas.openxmlformats.org/drawingml/2006/table">
            <a:tbl>
              <a:tblPr firstRow="1" bandRow="1">
                <a:tableStyleId>{9D7B26C5-4107-4FEC-AEDC-1716B250A1EF}</a:tableStyleId>
              </a:tblPr>
              <a:tblGrid>
                <a:gridCol w="360040"/>
                <a:gridCol w="504056"/>
                <a:gridCol w="288032"/>
                <a:gridCol w="4680520"/>
                <a:gridCol w="936104"/>
                <a:gridCol w="1800199"/>
              </a:tblGrid>
              <a:tr h="370840">
                <a:tc gridSpan="3">
                  <a:txBody>
                    <a:bodyPr/>
                    <a:lstStyle/>
                    <a:p>
                      <a:pPr algn="ctr"/>
                      <a:r>
                        <a:rPr lang="en-GB" sz="1700" dirty="0" smtClean="0">
                          <a:latin typeface="Arial" panose="020B0604020202020204" pitchFamily="34" charset="0"/>
                          <a:cs typeface="Arial" panose="020B0604020202020204" pitchFamily="34" charset="0"/>
                        </a:rPr>
                        <a:t>Question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Answer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700" dirty="0" smtClean="0">
                          <a:latin typeface="Arial" panose="020B0604020202020204" pitchFamily="34" charset="0"/>
                          <a:cs typeface="Arial" panose="020B0604020202020204" pitchFamily="34" charset="0"/>
                        </a:rPr>
                        <a:t>Marks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Guidance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600" dirty="0" smtClean="0">
                          <a:latin typeface="Arial" panose="020B0604020202020204" pitchFamily="34" charset="0"/>
                          <a:cs typeface="Arial" panose="020B0604020202020204" pitchFamily="34" charset="0"/>
                        </a:rPr>
                        <a:t>6</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1600" dirty="0" smtClean="0">
                          <a:latin typeface="Arial" panose="020B0604020202020204" pitchFamily="34" charset="0"/>
                          <a:cs typeface="Arial" panose="020B0604020202020204" pitchFamily="34" charset="0"/>
                        </a:rPr>
                        <a:t>(a)</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600" b="1"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pPr marL="285750" indent="-285750">
                        <a:buFont typeface="Arial" panose="020B0604020202020204" pitchFamily="34" charset="0"/>
                        <a:buChar char="•"/>
                      </a:pPr>
                      <a:r>
                        <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rPr>
                        <a:t>financial constraint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limits what can be achieved </a:t>
                      </a:r>
                    </a:p>
                    <a:p>
                      <a:pPr marL="285750" indent="-285750">
                        <a:buFont typeface="Arial" panose="020B0604020202020204" pitchFamily="34" charset="0"/>
                        <a:buChar char="•"/>
                      </a:pPr>
                      <a:r>
                        <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rPr>
                        <a:t>less effective/less well known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take longer to build up a customer base </a:t>
                      </a:r>
                    </a:p>
                    <a:p>
                      <a:pPr marL="285750" indent="-285750">
                        <a:buFont typeface="Arial" panose="020B0604020202020204" pitchFamily="34" charset="0"/>
                        <a:buChar char="•"/>
                      </a:pPr>
                      <a:r>
                        <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rPr>
                        <a:t>market in stages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may not be able to afford a marketing specialist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may need to do more of the marketing themselves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expensive methods ruled out e.g. </a:t>
                      </a:r>
                      <a:r>
                        <a:rPr kumimoji="0" lang="en-US" sz="1600" b="0" i="0" u="none" strike="noStrike" kern="1200" baseline="0" dirty="0" err="1" smtClean="0">
                          <a:solidFill>
                            <a:schemeClr val="tx1"/>
                          </a:solidFill>
                          <a:latin typeface="Arial" panose="020B0604020202020204" pitchFamily="34" charset="0"/>
                          <a:ea typeface="+mn-ea"/>
                          <a:cs typeface="Arial" panose="020B0604020202020204" pitchFamily="34" charset="0"/>
                        </a:rPr>
                        <a:t>tv</a:t>
                      </a: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p>
                      <a:pPr marL="285750" indent="-285750">
                        <a:buFont typeface="Arial" panose="020B0604020202020204" pitchFamily="34" charset="0"/>
                        <a:buChar char="•"/>
                      </a:pPr>
                      <a:r>
                        <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rPr>
                        <a:t>concentrate efforts </a:t>
                      </a:r>
                    </a:p>
                    <a:p>
                      <a:pPr marL="285750" indent="-285750">
                        <a:buFont typeface="Arial" panose="020B0604020202020204" pitchFamily="34" charset="0"/>
                        <a:buChar char="•"/>
                      </a:pPr>
                      <a:r>
                        <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rPr>
                        <a:t>rely on cheaper methods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make use of social media. </a:t>
                      </a:r>
                    </a:p>
                    <a:p>
                      <a:endPar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6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 </a:t>
                      </a:r>
                    </a:p>
                    <a:p>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e.g. Eric and Percy could not afford to advertise on television </a:t>
                      </a:r>
                      <a:r>
                        <a:rPr kumimoji="0" lang="en-US" sz="1600" b="1" i="0" u="none" strike="noStrike" kern="1200" baseline="0" dirty="0" smtClean="0">
                          <a:solidFill>
                            <a:schemeClr val="tx1"/>
                          </a:solidFill>
                          <a:latin typeface="Arial" panose="020B0604020202020204" pitchFamily="34" charset="0"/>
                          <a:ea typeface="+mn-ea"/>
                          <a:cs typeface="Arial" panose="020B0604020202020204" pitchFamily="34" charset="0"/>
                        </a:rPr>
                        <a:t>(1) </a:t>
                      </a: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instead they might have to rely on cheaper methods such as delivering flyers in the local area </a:t>
                      </a:r>
                      <a:r>
                        <a:rPr kumimoji="0" lang="en-US" sz="16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a correct identification, plus a further one mark for an explanation. 	</a:t>
                      </a:r>
                    </a:p>
                    <a:p>
                      <a:endPar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64646172"/>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5400040"/>
        </p:xfrm>
        <a:graphic>
          <a:graphicData uri="http://schemas.openxmlformats.org/drawingml/2006/table">
            <a:tbl>
              <a:tblPr firstRow="1" bandRow="1">
                <a:tableStyleId>{9D7B26C5-4107-4FEC-AEDC-1716B250A1EF}</a:tableStyleId>
              </a:tblPr>
              <a:tblGrid>
                <a:gridCol w="360040"/>
                <a:gridCol w="504056"/>
                <a:gridCol w="288032"/>
                <a:gridCol w="4032448"/>
                <a:gridCol w="1152128"/>
                <a:gridCol w="2232247"/>
              </a:tblGrid>
              <a:tr h="370840">
                <a:tc gridSpan="3">
                  <a:txBody>
                    <a:bodyPr/>
                    <a:lstStyle/>
                    <a:p>
                      <a:pPr algn="ctr"/>
                      <a:r>
                        <a:rPr lang="en-GB" sz="1700" dirty="0" smtClean="0">
                          <a:latin typeface="Arial" panose="020B0604020202020204" pitchFamily="34" charset="0"/>
                          <a:cs typeface="Arial" panose="020B0604020202020204" pitchFamily="34" charset="0"/>
                        </a:rPr>
                        <a:t>Question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Answer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700" dirty="0" smtClean="0">
                          <a:latin typeface="Arial" panose="020B0604020202020204" pitchFamily="34" charset="0"/>
                          <a:cs typeface="Arial" panose="020B0604020202020204" pitchFamily="34" charset="0"/>
                        </a:rPr>
                        <a:t>Marks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Guidance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6</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1800" dirty="0" smtClean="0">
                          <a:latin typeface="Arial" panose="020B0604020202020204" pitchFamily="34" charset="0"/>
                          <a:cs typeface="Arial" panose="020B0604020202020204" pitchFamily="34" charset="0"/>
                        </a:rPr>
                        <a:t>(c)</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threat of new entrants </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threat of substitute products or services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bargaining power of customers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bargaining power of suppliers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intensity of competitive rivalry </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 </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e.g. Porter’s Five Forces model says that Eric and Percy need to take into account the intensity of competitive rivalry </a:t>
                      </a:r>
                      <a:r>
                        <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 If there is strong competition in the area then this will limit how much Eric and Percy can charge. If they charge too much of a premium then the corporate customer would book with the competition </a:t>
                      </a:r>
                      <a:r>
                        <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8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a correct identification, plus a further one mark for an explanation. 	</a:t>
                      </a: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35491520"/>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264697" cy="5663089"/>
          </a:xfrm>
          <a:prstGeom prst="rect">
            <a:avLst/>
          </a:prstGeom>
        </p:spPr>
        <p:txBody>
          <a:bodyPr wrap="square">
            <a:spAutoFit/>
          </a:bodyPr>
          <a:lstStyle/>
          <a:p>
            <a:pPr marL="355600" lvl="1" indent="-342900">
              <a:spcAft>
                <a:spcPts val="600"/>
              </a:spcAft>
              <a:buClr>
                <a:srgbClr val="00B050"/>
              </a:buClr>
              <a:buFont typeface="Wingdings 3" panose="05040102010807070707" pitchFamily="18" charset="2"/>
              <a:buChar char=""/>
            </a:pPr>
            <a:r>
              <a:rPr lang="en-US" dirty="0"/>
              <a:t>4.1 </a:t>
            </a:r>
            <a:r>
              <a:rPr lang="en-US" dirty="0" smtClean="0"/>
              <a:t>Market </a:t>
            </a:r>
            <a:r>
              <a:rPr lang="en-US" dirty="0"/>
              <a:t>research </a:t>
            </a:r>
            <a:r>
              <a:rPr lang="en-US" dirty="0" smtClean="0"/>
              <a:t>information comes in many different varieties, from actual research to sales, customer loyalty purchases, number of customers entering the shop etc. How that data is transferred into information leads to product or service changes. Types include:</a:t>
            </a:r>
            <a:endParaRPr lang="en-US" dirty="0"/>
          </a:p>
          <a:p>
            <a:pPr marL="631825" lvl="1" indent="-252413">
              <a:spcAft>
                <a:spcPts val="600"/>
              </a:spcAft>
              <a:buClr>
                <a:srgbClr val="00B050"/>
              </a:buClr>
              <a:buFont typeface="Arial" panose="020B0604020202020204" pitchFamily="34" charset="0"/>
              <a:buChar char="•"/>
            </a:pPr>
            <a:r>
              <a:rPr lang="en-US" b="1" dirty="0" smtClean="0"/>
              <a:t>Text</a:t>
            </a:r>
            <a:r>
              <a:rPr lang="en-US" dirty="0" smtClean="0"/>
              <a:t> – From customer qualitative responses on forms, to online feedback on forums. This data is harder to interpret but does give qualitative responses to the company.</a:t>
            </a:r>
            <a:endParaRPr lang="en-US" dirty="0"/>
          </a:p>
          <a:p>
            <a:pPr marL="631825" lvl="1" indent="-252413">
              <a:spcAft>
                <a:spcPts val="600"/>
              </a:spcAft>
              <a:buClr>
                <a:srgbClr val="00B050"/>
              </a:buClr>
              <a:buFont typeface="Arial" panose="020B0604020202020204" pitchFamily="34" charset="0"/>
              <a:buChar char="•"/>
            </a:pPr>
            <a:r>
              <a:rPr lang="en-US" b="1" dirty="0" smtClean="0"/>
              <a:t>Data</a:t>
            </a:r>
            <a:r>
              <a:rPr lang="en-US" dirty="0" smtClean="0"/>
              <a:t> – Quantitative feedback such as customer numbers, sales, demographics, can come in large amounts such as all the data for students, 1000 files with 40 records each. Can be broken down and manipulated.</a:t>
            </a:r>
            <a:endParaRPr lang="en-US" dirty="0"/>
          </a:p>
          <a:p>
            <a:pPr marL="631825" lvl="1" indent="-252413">
              <a:spcAft>
                <a:spcPts val="600"/>
              </a:spcAft>
              <a:buClr>
                <a:srgbClr val="00B050"/>
              </a:buClr>
              <a:buFont typeface="Arial" panose="020B0604020202020204" pitchFamily="34" charset="0"/>
              <a:buChar char="•"/>
            </a:pPr>
            <a:r>
              <a:rPr lang="en-US" b="1" dirty="0" smtClean="0"/>
              <a:t>Charts </a:t>
            </a:r>
            <a:r>
              <a:rPr lang="en-US" b="1" dirty="0"/>
              <a:t>and </a:t>
            </a:r>
            <a:r>
              <a:rPr lang="en-US" b="1" dirty="0" smtClean="0"/>
              <a:t>tables </a:t>
            </a:r>
            <a:r>
              <a:rPr lang="en-US" dirty="0" smtClean="0"/>
              <a:t>– Examples include statistics, infographics, data collection tables.</a:t>
            </a:r>
            <a:endParaRPr lang="en-US" dirty="0"/>
          </a:p>
          <a:p>
            <a:pPr marL="631825" lvl="1" indent="-252413">
              <a:spcAft>
                <a:spcPts val="600"/>
              </a:spcAft>
              <a:buClr>
                <a:srgbClr val="00B050"/>
              </a:buClr>
              <a:buFont typeface="Arial" panose="020B0604020202020204" pitchFamily="34" charset="0"/>
              <a:buChar char="•"/>
            </a:pPr>
            <a:r>
              <a:rPr lang="en-US" b="1" dirty="0" smtClean="0"/>
              <a:t>Graphs </a:t>
            </a:r>
            <a:r>
              <a:rPr lang="en-US" b="1" dirty="0"/>
              <a:t>and pie </a:t>
            </a:r>
            <a:r>
              <a:rPr lang="en-US" b="1" dirty="0" smtClean="0"/>
              <a:t>charts </a:t>
            </a:r>
            <a:r>
              <a:rPr lang="en-US" dirty="0" smtClean="0"/>
              <a:t>– Broken down </a:t>
            </a:r>
            <a:r>
              <a:rPr lang="en-US" dirty="0"/>
              <a:t>i</a:t>
            </a:r>
            <a:r>
              <a:rPr lang="en-US" dirty="0" smtClean="0"/>
              <a:t>nformation created to be easier read such as comparative data between male and female students.</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4.1 – How to Use Market Research Data</a:t>
            </a:r>
            <a:endParaRPr lang="en-US" sz="4000" dirty="0"/>
          </a:p>
        </p:txBody>
      </p:sp>
      <p:pic>
        <p:nvPicPr>
          <p:cNvPr id="1026" name="Picture 2" descr="Image result for online product review"/>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16216" y="1124744"/>
            <a:ext cx="2304256" cy="19108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tudent grades tabl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6" y="3212976"/>
            <a:ext cx="2304256" cy="155120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216" y="4923236"/>
            <a:ext cx="2302700" cy="1614482"/>
          </a:xfrm>
          <a:prstGeom prst="rect">
            <a:avLst/>
          </a:prstGeom>
        </p:spPr>
      </p:pic>
    </p:spTree>
    <p:extLst>
      <p:ext uri="{BB962C8B-B14F-4D97-AF65-F5344CB8AC3E}">
        <p14:creationId xmlns:p14="http://schemas.microsoft.com/office/powerpoint/2010/main" val="308618520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24737" cy="5570756"/>
          </a:xfrm>
          <a:prstGeom prst="rect">
            <a:avLst/>
          </a:prstGeom>
        </p:spPr>
        <p:txBody>
          <a:bodyPr wrap="square">
            <a:spAutoFit/>
          </a:bodyPr>
          <a:lstStyle/>
          <a:p>
            <a:pPr marL="269875" lvl="1" indent="-252413">
              <a:spcAft>
                <a:spcPts val="600"/>
              </a:spcAft>
              <a:buClr>
                <a:srgbClr val="00B050"/>
              </a:buClr>
              <a:buFont typeface="Wingdings" panose="05000000000000000000" pitchFamily="2" charset="2"/>
              <a:buChar char="§"/>
            </a:pPr>
            <a:r>
              <a:rPr lang="en-US" sz="1600" b="1" dirty="0" smtClean="0"/>
              <a:t>Identify </a:t>
            </a:r>
            <a:r>
              <a:rPr lang="en-US" sz="1600" b="1" dirty="0"/>
              <a:t>data </a:t>
            </a:r>
            <a:r>
              <a:rPr lang="en-US" sz="1600" b="1" dirty="0" smtClean="0"/>
              <a:t>correlations</a:t>
            </a:r>
            <a:r>
              <a:rPr lang="en-US" sz="1600" dirty="0" smtClean="0"/>
              <a:t> – market research data is partially designed to find correlations in data, patterns that can be used to make marketing decisions. For example, one school shows a drop in numbers, that is bad. Another two local schools shows the same. This means it may not be the fault of the first school but an externality (something outside the school), such as  new school or changes to another school.</a:t>
            </a:r>
            <a:endParaRPr lang="en-US" sz="1600" dirty="0"/>
          </a:p>
          <a:p>
            <a:pPr marL="269875" lvl="1" indent="-252413">
              <a:spcAft>
                <a:spcPts val="600"/>
              </a:spcAft>
              <a:buClr>
                <a:srgbClr val="00B050"/>
              </a:buClr>
              <a:buFont typeface="Wingdings" panose="05000000000000000000" pitchFamily="2" charset="2"/>
              <a:buChar char="§"/>
            </a:pPr>
            <a:r>
              <a:rPr lang="en-US" sz="1600" b="1" dirty="0" smtClean="0"/>
              <a:t>Make estimations </a:t>
            </a:r>
            <a:r>
              <a:rPr lang="en-US" sz="1600" dirty="0" smtClean="0"/>
              <a:t>– estimations help, like guessing but with more precision, good analysis tools help make this more accurate such as:</a:t>
            </a:r>
            <a:endParaRPr lang="en-US" sz="1600" dirty="0"/>
          </a:p>
          <a:p>
            <a:pPr marL="541338" lvl="1" indent="-252413" defTabSz="901700">
              <a:spcAft>
                <a:spcPts val="600"/>
              </a:spcAft>
              <a:buClr>
                <a:srgbClr val="00B050"/>
              </a:buClr>
              <a:buFont typeface="Arial" panose="020B0604020202020204" pitchFamily="34" charset="0"/>
              <a:buChar char="•"/>
            </a:pPr>
            <a:r>
              <a:rPr lang="en-US" sz="1600" b="1" dirty="0" smtClean="0"/>
              <a:t>Line </a:t>
            </a:r>
            <a:r>
              <a:rPr lang="en-US" sz="1600" b="1" dirty="0"/>
              <a:t>of best </a:t>
            </a:r>
            <a:r>
              <a:rPr lang="en-US" sz="1600" b="1" dirty="0" smtClean="0"/>
              <a:t>fit </a:t>
            </a:r>
            <a:r>
              <a:rPr lang="en-US" sz="1600" dirty="0" smtClean="0"/>
              <a:t>– averages out the current data and makes predictions using best fit information. </a:t>
            </a:r>
            <a:r>
              <a:rPr lang="en-US" sz="1600" dirty="0"/>
              <a:t>It </a:t>
            </a:r>
            <a:r>
              <a:rPr lang="en-US" sz="1600" dirty="0" smtClean="0"/>
              <a:t>is </a:t>
            </a:r>
            <a:r>
              <a:rPr lang="en-US" sz="1600" dirty="0"/>
              <a:t>a straight line that best represents the data on a scatter plot. This line may pass through some of the points, none of the points, or all of the points.</a:t>
            </a:r>
          </a:p>
          <a:p>
            <a:pPr marL="541338" lvl="1" indent="-252413" defTabSz="901700">
              <a:spcAft>
                <a:spcPts val="600"/>
              </a:spcAft>
              <a:buClr>
                <a:srgbClr val="00B050"/>
              </a:buClr>
              <a:buFont typeface="Arial" panose="020B0604020202020204" pitchFamily="34" charset="0"/>
              <a:buChar char="•"/>
            </a:pPr>
            <a:r>
              <a:rPr lang="en-US" sz="1600" b="1" dirty="0" smtClean="0"/>
              <a:t>Graphical extrapolation </a:t>
            </a:r>
            <a:r>
              <a:rPr lang="en-US" sz="1600" dirty="0" smtClean="0"/>
              <a:t>-  charting out the data so that summative predictions can be made, similar to excels predictive tool.</a:t>
            </a:r>
            <a:endParaRPr lang="en-US" sz="1600" dirty="0"/>
          </a:p>
          <a:p>
            <a:pPr marL="541338" lvl="1" indent="-252413" defTabSz="901700">
              <a:spcAft>
                <a:spcPts val="600"/>
              </a:spcAft>
              <a:buClr>
                <a:srgbClr val="00B050"/>
              </a:buClr>
              <a:buFont typeface="Arial" panose="020B0604020202020204" pitchFamily="34" charset="0"/>
              <a:buChar char="•"/>
            </a:pPr>
            <a:r>
              <a:rPr lang="en-US" sz="1600" b="1" dirty="0" smtClean="0"/>
              <a:t>Data patterns </a:t>
            </a:r>
            <a:r>
              <a:rPr lang="en-US" sz="1600" dirty="0" smtClean="0"/>
              <a:t>– The biggest benefit of data analysis tools is finding patterns, such as peak purchases, most truancies, time </a:t>
            </a:r>
            <a:r>
              <a:rPr lang="en-US" sz="1600" dirty="0"/>
              <a:t>of sales, </a:t>
            </a:r>
            <a:r>
              <a:rPr lang="en-US" sz="1600" dirty="0" smtClean="0"/>
              <a:t>including </a:t>
            </a:r>
            <a:r>
              <a:rPr lang="en-US" sz="1600" dirty="0"/>
              <a:t>research information about customers, competitors and the wider business environment</a:t>
            </a:r>
            <a:r>
              <a:rPr lang="en-US" sz="1600" dirty="0" smtClean="0"/>
              <a:t>.</a:t>
            </a:r>
            <a:endParaRPr lang="en-US" sz="16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4.1 – How to Use Market Research Data</a:t>
            </a:r>
            <a:endParaRPr lang="en-US" sz="4000" dirty="0"/>
          </a:p>
        </p:txBody>
      </p:sp>
      <p:pic>
        <p:nvPicPr>
          <p:cNvPr id="2050" name="Picture 2" descr="Image result for line of best f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1052737"/>
            <a:ext cx="1944216" cy="119314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graphical extrapol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389" t="4275" r="4734"/>
          <a:stretch/>
        </p:blipFill>
        <p:spPr bwMode="auto">
          <a:xfrm>
            <a:off x="6876256" y="2420888"/>
            <a:ext cx="1944216" cy="119522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data pattern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76256" y="3815180"/>
            <a:ext cx="1944216" cy="1613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19636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53583</TotalTime>
  <Words>10512</Words>
  <Application>Microsoft Office PowerPoint</Application>
  <PresentationFormat>On-screen Show (4:3)</PresentationFormat>
  <Paragraphs>761</Paragraphs>
  <Slides>61</Slides>
  <Notes>61</Notes>
  <HiddenSlides>0</HiddenSlides>
  <MMClips>7</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03 – Learning Outcome (LO) Weightings</vt:lpstr>
      <vt:lpstr>Unit 03 – Learning Outcome (LO) Weightings</vt:lpstr>
      <vt:lpstr>4.1 – How to Use Market Research Data</vt:lpstr>
      <vt:lpstr>4.1 – How to Use Market Research Data</vt:lpstr>
      <vt:lpstr>4.1 – How to Use Market Research Data</vt:lpstr>
      <vt:lpstr>4.2 – Market Decision-Making Tools – Boston Matrix</vt:lpstr>
      <vt:lpstr>4.2 – Market Decision-Making Tools – Boston Matrix</vt:lpstr>
      <vt:lpstr>4.2 – Market Decision-Making Tools – Boston Matrix</vt:lpstr>
      <vt:lpstr>4.2 – Market Decision-Making Tools – Boston Matrix</vt:lpstr>
      <vt:lpstr>4.2 – Market Decision-Making Tools – Porters 5 Forces</vt:lpstr>
      <vt:lpstr>4.2 – Market Decision-Making Tools – Porters 5 Forces</vt:lpstr>
      <vt:lpstr>4.2 – Market Decision-Making Tools – Porters Generic Strategy</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Selecting the Channel to Use</vt:lpstr>
      <vt:lpstr>4.3 – Selecting the Channel to Use</vt:lpstr>
      <vt:lpstr>4.3 – Distribution Channels – Revision Summary</vt:lpstr>
      <vt:lpstr>4.3 - Considerations when Making Marketing Decisions</vt:lpstr>
      <vt:lpstr>PowerPoint Presentation</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4.3 - Considerations when Making Marketing Decisions</vt:lpstr>
      <vt:lpstr>4.4 - Constraints on Marketing Impact Business Decisions</vt:lpstr>
      <vt:lpstr>4.4 - Constraints on Marketing Impact Business Decisions</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2016 – Markscheme Answers</vt:lpstr>
      <vt:lpstr>3 – Exam Questions – 2016 – Markscheme Answers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03 - LO4 - Cambridge Technicals</dc:title>
  <dc:subject>eBusiness</dc:subject>
  <dc:creator>Enderoth</dc:creator>
  <cp:lastModifiedBy>Stephen Rafferty</cp:lastModifiedBy>
  <cp:revision>1667</cp:revision>
  <cp:lastPrinted>2014-01-22T18:25:48Z</cp:lastPrinted>
  <dcterms:created xsi:type="dcterms:W3CDTF">2008-03-12T11:01:44Z</dcterms:created>
  <dcterms:modified xsi:type="dcterms:W3CDTF">2017-07-13T17:08:35Z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